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57" r:id="rId3"/>
    <p:sldId id="258" r:id="rId4"/>
    <p:sldId id="259" r:id="rId5"/>
    <p:sldId id="328" r:id="rId6"/>
    <p:sldId id="329" r:id="rId7"/>
    <p:sldId id="265" r:id="rId8"/>
    <p:sldId id="326" r:id="rId9"/>
    <p:sldId id="331" r:id="rId10"/>
    <p:sldId id="325" r:id="rId11"/>
    <p:sldId id="267" r:id="rId12"/>
    <p:sldId id="271" r:id="rId13"/>
    <p:sldId id="272" r:id="rId14"/>
    <p:sldId id="330" r:id="rId15"/>
    <p:sldId id="270" r:id="rId16"/>
    <p:sldId id="273" r:id="rId17"/>
    <p:sldId id="332" r:id="rId18"/>
    <p:sldId id="274" r:id="rId19"/>
    <p:sldId id="300" r:id="rId20"/>
    <p:sldId id="301" r:id="rId21"/>
    <p:sldId id="306" r:id="rId22"/>
    <p:sldId id="305" r:id="rId23"/>
    <p:sldId id="308" r:id="rId24"/>
    <p:sldId id="310" r:id="rId25"/>
    <p:sldId id="307" r:id="rId26"/>
    <p:sldId id="309" r:id="rId27"/>
    <p:sldId id="312" r:id="rId28"/>
    <p:sldId id="333" r:id="rId29"/>
    <p:sldId id="275" r:id="rId30"/>
    <p:sldId id="314" r:id="rId31"/>
    <p:sldId id="315" r:id="rId32"/>
    <p:sldId id="322" r:id="rId33"/>
    <p:sldId id="321" r:id="rId34"/>
    <p:sldId id="323" r:id="rId35"/>
    <p:sldId id="316" r:id="rId36"/>
    <p:sldId id="262" r:id="rId37"/>
    <p:sldId id="319" r:id="rId38"/>
    <p:sldId id="320" r:id="rId39"/>
    <p:sldId id="334" r:id="rId40"/>
    <p:sldId id="324" r:id="rId41"/>
    <p:sldId id="327" r:id="rId42"/>
    <p:sldId id="261" r:id="rId43"/>
    <p:sldId id="268" r:id="rId44"/>
    <p:sldId id="264" r:id="rId45"/>
    <p:sldId id="313" r:id="rId46"/>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71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22" autoAdjust="0"/>
    <p:restoredTop sz="94704"/>
  </p:normalViewPr>
  <p:slideViewPr>
    <p:cSldViewPr snapToGrid="0">
      <p:cViewPr varScale="1">
        <p:scale>
          <a:sx n="63" d="100"/>
          <a:sy n="63" d="100"/>
        </p:scale>
        <p:origin x="216" y="10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EDE6C0-EEB0-4CAE-8975-3A2FB78BE23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GB"/>
        </a:p>
      </dgm:t>
    </dgm:pt>
    <dgm:pt modelId="{2A06AA29-945F-4839-BF43-B51B29765F04}">
      <dgm:prSet phldrT="[Κείμενο]" custT="1"/>
      <dgm:spPr>
        <a:solidFill>
          <a:schemeClr val="accent2">
            <a:lumMod val="40000"/>
            <a:lumOff val="60000"/>
          </a:schemeClr>
        </a:solidFill>
      </dgm:spPr>
      <dgm:t>
        <a:bodyPr/>
        <a:lstStyle/>
        <a:p>
          <a:r>
            <a:rPr lang="en-US" sz="1800" b="1" dirty="0">
              <a:solidFill>
                <a:schemeClr val="tx1"/>
              </a:solidFill>
            </a:rPr>
            <a:t>Research on mathematics teaching and mathematics teacher education does not take significantly into account the complexity of mathematics teaching and learning</a:t>
          </a:r>
          <a:r>
            <a:rPr lang="el-GR" sz="1800" b="1" dirty="0">
              <a:solidFill>
                <a:schemeClr val="tx1"/>
              </a:solidFill>
            </a:rPr>
            <a:t>. </a:t>
          </a:r>
          <a:r>
            <a:rPr lang="en-US" sz="1800" b="1" dirty="0">
              <a:solidFill>
                <a:schemeClr val="tx1"/>
              </a:solidFill>
            </a:rPr>
            <a:t>Research does not consider contextual issues to a large extent to address the complexity (Skott 2019)</a:t>
          </a:r>
          <a:endParaRPr lang="en-GB" sz="1800" b="1" dirty="0">
            <a:solidFill>
              <a:schemeClr val="tx1"/>
            </a:solidFill>
          </a:endParaRPr>
        </a:p>
      </dgm:t>
    </dgm:pt>
    <dgm:pt modelId="{1AA5467B-A6EE-402B-9DAE-0BF60136DD73}" type="parTrans" cxnId="{0BA3FDD4-8A3F-44E5-83D2-3AC81AB4F90E}">
      <dgm:prSet/>
      <dgm:spPr/>
      <dgm:t>
        <a:bodyPr/>
        <a:lstStyle/>
        <a:p>
          <a:endParaRPr lang="en-GB"/>
        </a:p>
      </dgm:t>
    </dgm:pt>
    <dgm:pt modelId="{F563516D-D64B-48AC-8F07-3A2A536C4D03}" type="sibTrans" cxnId="{0BA3FDD4-8A3F-44E5-83D2-3AC81AB4F90E}">
      <dgm:prSet/>
      <dgm:spPr>
        <a:ln>
          <a:solidFill>
            <a:schemeClr val="accent2">
              <a:lumMod val="75000"/>
            </a:schemeClr>
          </a:solidFill>
        </a:ln>
      </dgm:spPr>
      <dgm:t>
        <a:bodyPr/>
        <a:lstStyle/>
        <a:p>
          <a:endParaRPr lang="en-GB"/>
        </a:p>
      </dgm:t>
    </dgm:pt>
    <dgm:pt modelId="{9CC9C35E-A65F-4424-89D3-70564AE3F453}">
      <dgm:prSet phldrT="[Κείμενο]"/>
      <dgm:spPr>
        <a:solidFill>
          <a:schemeClr val="accent2">
            <a:lumMod val="40000"/>
            <a:lumOff val="60000"/>
          </a:schemeClr>
        </a:solidFill>
      </dgm:spPr>
      <dgm:t>
        <a:bodyPr/>
        <a:lstStyle/>
        <a:p>
          <a:r>
            <a:rPr lang="en-US" b="1" dirty="0">
              <a:solidFill>
                <a:schemeClr val="tx1"/>
              </a:solidFill>
            </a:rPr>
            <a:t>Published research </a:t>
          </a:r>
          <a:r>
            <a:rPr lang="en-GB" b="1" dirty="0">
              <a:solidFill>
                <a:schemeClr val="tx1"/>
              </a:solidFill>
            </a:rPr>
            <a:t>shows the under-representation of authors from various world regions and so there is a dominance of the research domain by a few (Darragh et al. 2024). So, our understanding of the mathematics-teaching learning practice is rather mis-leading </a:t>
          </a:r>
        </a:p>
      </dgm:t>
    </dgm:pt>
    <dgm:pt modelId="{766FF7D1-892B-45C0-A905-08C461C9B608}" type="parTrans" cxnId="{2028CD08-EC85-4441-B259-8AB30493F485}">
      <dgm:prSet/>
      <dgm:spPr/>
      <dgm:t>
        <a:bodyPr/>
        <a:lstStyle/>
        <a:p>
          <a:endParaRPr lang="en-GB"/>
        </a:p>
      </dgm:t>
    </dgm:pt>
    <dgm:pt modelId="{88DC040E-820F-4AD5-92C6-F02DF4154285}" type="sibTrans" cxnId="{2028CD08-EC85-4441-B259-8AB30493F485}">
      <dgm:prSet/>
      <dgm:spPr/>
      <dgm:t>
        <a:bodyPr/>
        <a:lstStyle/>
        <a:p>
          <a:endParaRPr lang="en-GB"/>
        </a:p>
      </dgm:t>
    </dgm:pt>
    <dgm:pt modelId="{FEA63B17-C2BC-49CD-8353-BC1233B85992}">
      <dgm:prSet phldrT="[Κείμενο]"/>
      <dgm:spPr>
        <a:solidFill>
          <a:schemeClr val="accent2">
            <a:lumMod val="40000"/>
            <a:lumOff val="60000"/>
          </a:schemeClr>
        </a:solidFill>
      </dgm:spPr>
      <dgm:t>
        <a:bodyPr/>
        <a:lstStyle/>
        <a:p>
          <a:r>
            <a:rPr lang="en-GR" b="1" dirty="0">
              <a:solidFill>
                <a:schemeClr val="tx1"/>
              </a:solidFill>
            </a:rPr>
            <a:t>The </a:t>
          </a:r>
          <a:r>
            <a:rPr lang="en-US" b="1" dirty="0">
              <a:solidFill>
                <a:schemeClr val="tx1"/>
              </a:solidFill>
            </a:rPr>
            <a:t>need to build a common language of what we mean by practice (Charalambous and Delaney 2020)</a:t>
          </a:r>
          <a:endParaRPr lang="en-GB" b="1" dirty="0">
            <a:solidFill>
              <a:schemeClr val="tx1"/>
            </a:solidFill>
          </a:endParaRPr>
        </a:p>
      </dgm:t>
    </dgm:pt>
    <dgm:pt modelId="{F69A1163-31C7-4B8C-937E-8C74DEB78CE1}" type="parTrans" cxnId="{64267253-C672-4E4D-8B7A-68BCDB4E9DC3}">
      <dgm:prSet/>
      <dgm:spPr/>
      <dgm:t>
        <a:bodyPr/>
        <a:lstStyle/>
        <a:p>
          <a:endParaRPr lang="en-GB"/>
        </a:p>
      </dgm:t>
    </dgm:pt>
    <dgm:pt modelId="{7E2E1A1B-B74C-4EA1-AA96-96F041F5D0F6}" type="sibTrans" cxnId="{64267253-C672-4E4D-8B7A-68BCDB4E9DC3}">
      <dgm:prSet/>
      <dgm:spPr/>
      <dgm:t>
        <a:bodyPr/>
        <a:lstStyle/>
        <a:p>
          <a:endParaRPr lang="en-GB"/>
        </a:p>
      </dgm:t>
    </dgm:pt>
    <dgm:pt modelId="{3185894C-FCDF-4AE5-96A8-9688DF772869}" type="pres">
      <dgm:prSet presAssocID="{B1EDE6C0-EEB0-4CAE-8975-3A2FB78BE233}" presName="Name0" presStyleCnt="0">
        <dgm:presLayoutVars>
          <dgm:chMax val="7"/>
          <dgm:chPref val="7"/>
          <dgm:dir/>
        </dgm:presLayoutVars>
      </dgm:prSet>
      <dgm:spPr/>
    </dgm:pt>
    <dgm:pt modelId="{13476A90-9DF3-4BAD-8E2F-49C07F6810B3}" type="pres">
      <dgm:prSet presAssocID="{B1EDE6C0-EEB0-4CAE-8975-3A2FB78BE233}" presName="Name1" presStyleCnt="0"/>
      <dgm:spPr/>
    </dgm:pt>
    <dgm:pt modelId="{4489F2AC-2CE5-48DC-B185-A0AB5D9A46B7}" type="pres">
      <dgm:prSet presAssocID="{B1EDE6C0-EEB0-4CAE-8975-3A2FB78BE233}" presName="cycle" presStyleCnt="0"/>
      <dgm:spPr/>
    </dgm:pt>
    <dgm:pt modelId="{99A559AE-6BD1-4C40-ADEC-5F7BEF74F743}" type="pres">
      <dgm:prSet presAssocID="{B1EDE6C0-EEB0-4CAE-8975-3A2FB78BE233}" presName="srcNode" presStyleLbl="node1" presStyleIdx="0" presStyleCnt="3"/>
      <dgm:spPr/>
    </dgm:pt>
    <dgm:pt modelId="{27D97B97-15A2-4A58-9C87-95AC7BE98E5A}" type="pres">
      <dgm:prSet presAssocID="{B1EDE6C0-EEB0-4CAE-8975-3A2FB78BE233}" presName="conn" presStyleLbl="parChTrans1D2" presStyleIdx="0" presStyleCnt="1"/>
      <dgm:spPr/>
    </dgm:pt>
    <dgm:pt modelId="{D8BCE967-5BFD-4500-994C-22BAED7A809B}" type="pres">
      <dgm:prSet presAssocID="{B1EDE6C0-EEB0-4CAE-8975-3A2FB78BE233}" presName="extraNode" presStyleLbl="node1" presStyleIdx="0" presStyleCnt="3"/>
      <dgm:spPr/>
    </dgm:pt>
    <dgm:pt modelId="{511A1205-3A64-461F-9D09-FA97F5FC74FE}" type="pres">
      <dgm:prSet presAssocID="{B1EDE6C0-EEB0-4CAE-8975-3A2FB78BE233}" presName="dstNode" presStyleLbl="node1" presStyleIdx="0" presStyleCnt="3"/>
      <dgm:spPr/>
    </dgm:pt>
    <dgm:pt modelId="{80CB3311-1707-468B-8D39-400100655B04}" type="pres">
      <dgm:prSet presAssocID="{2A06AA29-945F-4839-BF43-B51B29765F04}" presName="text_1" presStyleLbl="node1" presStyleIdx="0" presStyleCnt="3">
        <dgm:presLayoutVars>
          <dgm:bulletEnabled val="1"/>
        </dgm:presLayoutVars>
      </dgm:prSet>
      <dgm:spPr/>
    </dgm:pt>
    <dgm:pt modelId="{9E3FF0F8-EE0D-4C60-9642-EC54CAF5B24D}" type="pres">
      <dgm:prSet presAssocID="{2A06AA29-945F-4839-BF43-B51B29765F04}" presName="accent_1" presStyleCnt="0"/>
      <dgm:spPr/>
    </dgm:pt>
    <dgm:pt modelId="{27B19707-7C53-403A-91E6-EC98A08A4A7B}" type="pres">
      <dgm:prSet presAssocID="{2A06AA29-945F-4839-BF43-B51B29765F04}" presName="accentRepeatNode" presStyleLbl="solidFgAcc1" presStyleIdx="0" presStyleCnt="3"/>
      <dgm:spPr>
        <a:ln>
          <a:solidFill>
            <a:srgbClr val="E97132"/>
          </a:solidFill>
        </a:ln>
      </dgm:spPr>
    </dgm:pt>
    <dgm:pt modelId="{28546069-4F40-418D-9C3A-52BD9204BB89}" type="pres">
      <dgm:prSet presAssocID="{9CC9C35E-A65F-4424-89D3-70564AE3F453}" presName="text_2" presStyleLbl="node1" presStyleIdx="1" presStyleCnt="3">
        <dgm:presLayoutVars>
          <dgm:bulletEnabled val="1"/>
        </dgm:presLayoutVars>
      </dgm:prSet>
      <dgm:spPr/>
    </dgm:pt>
    <dgm:pt modelId="{87218005-9B4D-4B72-9F89-A1A9DAA00561}" type="pres">
      <dgm:prSet presAssocID="{9CC9C35E-A65F-4424-89D3-70564AE3F453}" presName="accent_2" presStyleCnt="0"/>
      <dgm:spPr/>
    </dgm:pt>
    <dgm:pt modelId="{7CB87C85-D8B1-4902-948D-9D0780D1D51F}" type="pres">
      <dgm:prSet presAssocID="{9CC9C35E-A65F-4424-89D3-70564AE3F453}" presName="accentRepeatNode" presStyleLbl="solidFgAcc1" presStyleIdx="1" presStyleCnt="3"/>
      <dgm:spPr>
        <a:ln>
          <a:solidFill>
            <a:srgbClr val="E97132"/>
          </a:solidFill>
        </a:ln>
      </dgm:spPr>
    </dgm:pt>
    <dgm:pt modelId="{65745C80-1327-4A0A-B34E-535BDB7FC3BA}" type="pres">
      <dgm:prSet presAssocID="{FEA63B17-C2BC-49CD-8353-BC1233B85992}" presName="text_3" presStyleLbl="node1" presStyleIdx="2" presStyleCnt="3">
        <dgm:presLayoutVars>
          <dgm:bulletEnabled val="1"/>
        </dgm:presLayoutVars>
      </dgm:prSet>
      <dgm:spPr/>
    </dgm:pt>
    <dgm:pt modelId="{B2647B85-ACCA-43DE-9950-972FFC5B02BB}" type="pres">
      <dgm:prSet presAssocID="{FEA63B17-C2BC-49CD-8353-BC1233B85992}" presName="accent_3" presStyleCnt="0"/>
      <dgm:spPr/>
    </dgm:pt>
    <dgm:pt modelId="{A6D71D88-5A58-4AFE-8D1B-394B9BA46CF9}" type="pres">
      <dgm:prSet presAssocID="{FEA63B17-C2BC-49CD-8353-BC1233B85992}" presName="accentRepeatNode" presStyleLbl="solidFgAcc1" presStyleIdx="2" presStyleCnt="3"/>
      <dgm:spPr>
        <a:ln>
          <a:solidFill>
            <a:srgbClr val="E97132"/>
          </a:solidFill>
        </a:ln>
      </dgm:spPr>
    </dgm:pt>
  </dgm:ptLst>
  <dgm:cxnLst>
    <dgm:cxn modelId="{EFE02A06-CFBA-49AD-86BE-AA9BF8F94F01}" type="presOf" srcId="{9CC9C35E-A65F-4424-89D3-70564AE3F453}" destId="{28546069-4F40-418D-9C3A-52BD9204BB89}" srcOrd="0" destOrd="0" presId="urn:microsoft.com/office/officeart/2008/layout/VerticalCurvedList"/>
    <dgm:cxn modelId="{2028CD08-EC85-4441-B259-8AB30493F485}" srcId="{B1EDE6C0-EEB0-4CAE-8975-3A2FB78BE233}" destId="{9CC9C35E-A65F-4424-89D3-70564AE3F453}" srcOrd="1" destOrd="0" parTransId="{766FF7D1-892B-45C0-A905-08C461C9B608}" sibTransId="{88DC040E-820F-4AD5-92C6-F02DF4154285}"/>
    <dgm:cxn modelId="{16E64E26-0EB6-4C6A-A489-7A7B226F22C7}" type="presOf" srcId="{F563516D-D64B-48AC-8F07-3A2A536C4D03}" destId="{27D97B97-15A2-4A58-9C87-95AC7BE98E5A}" srcOrd="0" destOrd="0" presId="urn:microsoft.com/office/officeart/2008/layout/VerticalCurvedList"/>
    <dgm:cxn modelId="{D148ED33-6BF9-4903-AA13-C88771BAB86B}" type="presOf" srcId="{FEA63B17-C2BC-49CD-8353-BC1233B85992}" destId="{65745C80-1327-4A0A-B34E-535BDB7FC3BA}" srcOrd="0" destOrd="0" presId="urn:microsoft.com/office/officeart/2008/layout/VerticalCurvedList"/>
    <dgm:cxn modelId="{64267253-C672-4E4D-8B7A-68BCDB4E9DC3}" srcId="{B1EDE6C0-EEB0-4CAE-8975-3A2FB78BE233}" destId="{FEA63B17-C2BC-49CD-8353-BC1233B85992}" srcOrd="2" destOrd="0" parTransId="{F69A1163-31C7-4B8C-937E-8C74DEB78CE1}" sibTransId="{7E2E1A1B-B74C-4EA1-AA96-96F041F5D0F6}"/>
    <dgm:cxn modelId="{B1E52C6E-4614-4A75-BF87-FEDE4E354CF9}" type="presOf" srcId="{2A06AA29-945F-4839-BF43-B51B29765F04}" destId="{80CB3311-1707-468B-8D39-400100655B04}" srcOrd="0" destOrd="0" presId="urn:microsoft.com/office/officeart/2008/layout/VerticalCurvedList"/>
    <dgm:cxn modelId="{DA6B43CB-D7C0-4241-8E3D-8B157F631C48}" type="presOf" srcId="{B1EDE6C0-EEB0-4CAE-8975-3A2FB78BE233}" destId="{3185894C-FCDF-4AE5-96A8-9688DF772869}" srcOrd="0" destOrd="0" presId="urn:microsoft.com/office/officeart/2008/layout/VerticalCurvedList"/>
    <dgm:cxn modelId="{0BA3FDD4-8A3F-44E5-83D2-3AC81AB4F90E}" srcId="{B1EDE6C0-EEB0-4CAE-8975-3A2FB78BE233}" destId="{2A06AA29-945F-4839-BF43-B51B29765F04}" srcOrd="0" destOrd="0" parTransId="{1AA5467B-A6EE-402B-9DAE-0BF60136DD73}" sibTransId="{F563516D-D64B-48AC-8F07-3A2A536C4D03}"/>
    <dgm:cxn modelId="{2EC03374-0D31-45FD-A4A8-1DE9050FF24F}" type="presParOf" srcId="{3185894C-FCDF-4AE5-96A8-9688DF772869}" destId="{13476A90-9DF3-4BAD-8E2F-49C07F6810B3}" srcOrd="0" destOrd="0" presId="urn:microsoft.com/office/officeart/2008/layout/VerticalCurvedList"/>
    <dgm:cxn modelId="{C14FB8B2-CAF1-47E4-820C-FD1A8DE850BC}" type="presParOf" srcId="{13476A90-9DF3-4BAD-8E2F-49C07F6810B3}" destId="{4489F2AC-2CE5-48DC-B185-A0AB5D9A46B7}" srcOrd="0" destOrd="0" presId="urn:microsoft.com/office/officeart/2008/layout/VerticalCurvedList"/>
    <dgm:cxn modelId="{2A84DC26-9640-41AB-9636-5A2B1C2B50F8}" type="presParOf" srcId="{4489F2AC-2CE5-48DC-B185-A0AB5D9A46B7}" destId="{99A559AE-6BD1-4C40-ADEC-5F7BEF74F743}" srcOrd="0" destOrd="0" presId="urn:microsoft.com/office/officeart/2008/layout/VerticalCurvedList"/>
    <dgm:cxn modelId="{07A3FEA9-6A78-4C26-B0E9-368B659623D2}" type="presParOf" srcId="{4489F2AC-2CE5-48DC-B185-A0AB5D9A46B7}" destId="{27D97B97-15A2-4A58-9C87-95AC7BE98E5A}" srcOrd="1" destOrd="0" presId="urn:microsoft.com/office/officeart/2008/layout/VerticalCurvedList"/>
    <dgm:cxn modelId="{10FC7734-7FFF-4CD7-8A07-6C7AA7880E50}" type="presParOf" srcId="{4489F2AC-2CE5-48DC-B185-A0AB5D9A46B7}" destId="{D8BCE967-5BFD-4500-994C-22BAED7A809B}" srcOrd="2" destOrd="0" presId="urn:microsoft.com/office/officeart/2008/layout/VerticalCurvedList"/>
    <dgm:cxn modelId="{B8B5EE3B-0FA2-463A-AF0D-F2CF5D1F666C}" type="presParOf" srcId="{4489F2AC-2CE5-48DC-B185-A0AB5D9A46B7}" destId="{511A1205-3A64-461F-9D09-FA97F5FC74FE}" srcOrd="3" destOrd="0" presId="urn:microsoft.com/office/officeart/2008/layout/VerticalCurvedList"/>
    <dgm:cxn modelId="{57BB34EE-CF11-42F9-8B97-139E72E04905}" type="presParOf" srcId="{13476A90-9DF3-4BAD-8E2F-49C07F6810B3}" destId="{80CB3311-1707-468B-8D39-400100655B04}" srcOrd="1" destOrd="0" presId="urn:microsoft.com/office/officeart/2008/layout/VerticalCurvedList"/>
    <dgm:cxn modelId="{166F33E8-C43D-48BB-B390-BBB40D84E6B4}" type="presParOf" srcId="{13476A90-9DF3-4BAD-8E2F-49C07F6810B3}" destId="{9E3FF0F8-EE0D-4C60-9642-EC54CAF5B24D}" srcOrd="2" destOrd="0" presId="urn:microsoft.com/office/officeart/2008/layout/VerticalCurvedList"/>
    <dgm:cxn modelId="{C50BBC51-68B3-49CE-A09B-20D5A00DB53B}" type="presParOf" srcId="{9E3FF0F8-EE0D-4C60-9642-EC54CAF5B24D}" destId="{27B19707-7C53-403A-91E6-EC98A08A4A7B}" srcOrd="0" destOrd="0" presId="urn:microsoft.com/office/officeart/2008/layout/VerticalCurvedList"/>
    <dgm:cxn modelId="{6ADDCFF0-162A-4E62-B9ED-700BA3CD0514}" type="presParOf" srcId="{13476A90-9DF3-4BAD-8E2F-49C07F6810B3}" destId="{28546069-4F40-418D-9C3A-52BD9204BB89}" srcOrd="3" destOrd="0" presId="urn:microsoft.com/office/officeart/2008/layout/VerticalCurvedList"/>
    <dgm:cxn modelId="{F35B87A9-F295-47F3-A191-EA567C78C5D6}" type="presParOf" srcId="{13476A90-9DF3-4BAD-8E2F-49C07F6810B3}" destId="{87218005-9B4D-4B72-9F89-A1A9DAA00561}" srcOrd="4" destOrd="0" presId="urn:microsoft.com/office/officeart/2008/layout/VerticalCurvedList"/>
    <dgm:cxn modelId="{A3D66C18-1B8F-42B4-8E75-56B477A8254B}" type="presParOf" srcId="{87218005-9B4D-4B72-9F89-A1A9DAA00561}" destId="{7CB87C85-D8B1-4902-948D-9D0780D1D51F}" srcOrd="0" destOrd="0" presId="urn:microsoft.com/office/officeart/2008/layout/VerticalCurvedList"/>
    <dgm:cxn modelId="{473F9D73-E0EA-47E1-AD71-9D558EB394EE}" type="presParOf" srcId="{13476A90-9DF3-4BAD-8E2F-49C07F6810B3}" destId="{65745C80-1327-4A0A-B34E-535BDB7FC3BA}" srcOrd="5" destOrd="0" presId="urn:microsoft.com/office/officeart/2008/layout/VerticalCurvedList"/>
    <dgm:cxn modelId="{9BFE64EC-B675-463C-851F-1D7EBCC290C4}" type="presParOf" srcId="{13476A90-9DF3-4BAD-8E2F-49C07F6810B3}" destId="{B2647B85-ACCA-43DE-9950-972FFC5B02BB}" srcOrd="6" destOrd="0" presId="urn:microsoft.com/office/officeart/2008/layout/VerticalCurvedList"/>
    <dgm:cxn modelId="{C9D6C208-FB5A-4A49-8AD9-6631A20740AB}" type="presParOf" srcId="{B2647B85-ACCA-43DE-9950-972FFC5B02BB}" destId="{A6D71D88-5A58-4AFE-8D1B-394B9BA46CF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5FB1A1-DF1F-4958-9678-41539B334999}"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E931E316-E89B-4A97-96A6-8CB11999C638}">
      <dgm:prSet phldrT="[Κείμενο]" custT="1"/>
      <dgm:spPr>
        <a:solidFill>
          <a:schemeClr val="accent2">
            <a:lumMod val="40000"/>
            <a:lumOff val="60000"/>
            <a:alpha val="50000"/>
          </a:schemeClr>
        </a:solidFill>
      </dgm:spPr>
      <dgm:t>
        <a:bodyPr/>
        <a:lstStyle/>
        <a:p>
          <a:r>
            <a:rPr lang="en-GR" sz="2000" b="1" dirty="0"/>
            <a:t>Research and practice informed approaches </a:t>
          </a:r>
          <a:endParaRPr lang="en-GB" sz="2000" b="1" dirty="0"/>
        </a:p>
        <a:p>
          <a:r>
            <a:rPr lang="en-GR" sz="2000" dirty="0"/>
            <a:t>(Example 1)</a:t>
          </a:r>
          <a:endParaRPr lang="en-GB" sz="2000" dirty="0"/>
        </a:p>
      </dgm:t>
    </dgm:pt>
    <dgm:pt modelId="{663B1D67-48F5-4931-82B3-057F8681F792}" type="parTrans" cxnId="{655A887F-3E38-405E-8F42-66D5E9D686C1}">
      <dgm:prSet/>
      <dgm:spPr/>
      <dgm:t>
        <a:bodyPr/>
        <a:lstStyle/>
        <a:p>
          <a:endParaRPr lang="en-GB"/>
        </a:p>
      </dgm:t>
    </dgm:pt>
    <dgm:pt modelId="{04A546CF-3E6A-4CB0-8611-A2B379E1296D}" type="sibTrans" cxnId="{655A887F-3E38-405E-8F42-66D5E9D686C1}">
      <dgm:prSet/>
      <dgm:spPr/>
      <dgm:t>
        <a:bodyPr/>
        <a:lstStyle/>
        <a:p>
          <a:endParaRPr lang="en-GB"/>
        </a:p>
      </dgm:t>
    </dgm:pt>
    <dgm:pt modelId="{AF565120-960E-4A3A-B937-A34F7EA68D47}">
      <dgm:prSet phldrT="[Κείμενο]" custT="1"/>
      <dgm:spPr>
        <a:solidFill>
          <a:schemeClr val="accent2">
            <a:lumMod val="40000"/>
            <a:lumOff val="60000"/>
            <a:alpha val="50000"/>
          </a:schemeClr>
        </a:solidFill>
      </dgm:spPr>
      <dgm:t>
        <a:bodyPr/>
        <a:lstStyle/>
        <a:p>
          <a:r>
            <a:rPr lang="en-GB" sz="2000" b="1" dirty="0"/>
            <a:t>Socioecological perspectives</a:t>
          </a:r>
        </a:p>
        <a:p>
          <a:r>
            <a:rPr lang="en-GB" sz="2000" dirty="0"/>
            <a:t>(Example 3)</a:t>
          </a:r>
        </a:p>
      </dgm:t>
    </dgm:pt>
    <dgm:pt modelId="{E8E6C44A-7855-44CC-B8BE-D1A9B4A9AD71}" type="parTrans" cxnId="{3716D16F-4097-426B-9639-014A2CDCC2B9}">
      <dgm:prSet/>
      <dgm:spPr/>
      <dgm:t>
        <a:bodyPr/>
        <a:lstStyle/>
        <a:p>
          <a:endParaRPr lang="en-GB"/>
        </a:p>
      </dgm:t>
    </dgm:pt>
    <dgm:pt modelId="{69BD6CF2-8130-4BA4-A934-7A5E50F70DA3}" type="sibTrans" cxnId="{3716D16F-4097-426B-9639-014A2CDCC2B9}">
      <dgm:prSet/>
      <dgm:spPr/>
      <dgm:t>
        <a:bodyPr/>
        <a:lstStyle/>
        <a:p>
          <a:endParaRPr lang="en-GB"/>
        </a:p>
      </dgm:t>
    </dgm:pt>
    <dgm:pt modelId="{5CB676D3-7358-4741-8FD0-625A20D8B5B9}">
      <dgm:prSet phldrT="[Κείμενο]" custT="1"/>
      <dgm:spPr>
        <a:solidFill>
          <a:schemeClr val="accent2">
            <a:lumMod val="40000"/>
            <a:lumOff val="60000"/>
            <a:alpha val="50000"/>
          </a:schemeClr>
        </a:solidFill>
      </dgm:spPr>
      <dgm:t>
        <a:bodyPr/>
        <a:lstStyle/>
        <a:p>
          <a:r>
            <a:rPr lang="en-GB" sz="2000" b="1" dirty="0"/>
            <a:t>Inter-disciplinary teaching approaches</a:t>
          </a:r>
        </a:p>
        <a:p>
          <a:r>
            <a:rPr lang="en-GB" sz="2000" dirty="0"/>
            <a:t>(Example 2)</a:t>
          </a:r>
        </a:p>
      </dgm:t>
    </dgm:pt>
    <dgm:pt modelId="{9CA4D348-73A2-41B6-8934-C042CF6F7DD7}" type="parTrans" cxnId="{9997F8A0-037A-4787-928A-925B71C32E1F}">
      <dgm:prSet/>
      <dgm:spPr/>
      <dgm:t>
        <a:bodyPr/>
        <a:lstStyle/>
        <a:p>
          <a:endParaRPr lang="en-GB"/>
        </a:p>
      </dgm:t>
    </dgm:pt>
    <dgm:pt modelId="{C38E2519-DC0B-4211-90E6-DEFC3974CC2F}" type="sibTrans" cxnId="{9997F8A0-037A-4787-928A-925B71C32E1F}">
      <dgm:prSet/>
      <dgm:spPr/>
      <dgm:t>
        <a:bodyPr/>
        <a:lstStyle/>
        <a:p>
          <a:endParaRPr lang="en-GB"/>
        </a:p>
      </dgm:t>
    </dgm:pt>
    <dgm:pt modelId="{859EA5C6-5B24-4C95-B134-F310719E8980}" type="pres">
      <dgm:prSet presAssocID="{585FB1A1-DF1F-4958-9678-41539B334999}" presName="compositeShape" presStyleCnt="0">
        <dgm:presLayoutVars>
          <dgm:chMax val="7"/>
          <dgm:dir/>
          <dgm:resizeHandles val="exact"/>
        </dgm:presLayoutVars>
      </dgm:prSet>
      <dgm:spPr/>
    </dgm:pt>
    <dgm:pt modelId="{132757E0-A693-47EE-A296-5F64F357B2D0}" type="pres">
      <dgm:prSet presAssocID="{E931E316-E89B-4A97-96A6-8CB11999C638}" presName="circ1" presStyleLbl="vennNode1" presStyleIdx="0" presStyleCnt="3"/>
      <dgm:spPr/>
    </dgm:pt>
    <dgm:pt modelId="{11CD94E8-4923-425F-B812-319D591D7AE7}" type="pres">
      <dgm:prSet presAssocID="{E931E316-E89B-4A97-96A6-8CB11999C638}" presName="circ1Tx" presStyleLbl="revTx" presStyleIdx="0" presStyleCnt="0">
        <dgm:presLayoutVars>
          <dgm:chMax val="0"/>
          <dgm:chPref val="0"/>
          <dgm:bulletEnabled val="1"/>
        </dgm:presLayoutVars>
      </dgm:prSet>
      <dgm:spPr/>
    </dgm:pt>
    <dgm:pt modelId="{1CA42449-529D-451B-96DC-7536C936BB14}" type="pres">
      <dgm:prSet presAssocID="{AF565120-960E-4A3A-B937-A34F7EA68D47}" presName="circ2" presStyleLbl="vennNode1" presStyleIdx="1" presStyleCnt="3"/>
      <dgm:spPr/>
    </dgm:pt>
    <dgm:pt modelId="{4FA234C7-41B5-4F90-AD6F-CFE4062D6DE1}" type="pres">
      <dgm:prSet presAssocID="{AF565120-960E-4A3A-B937-A34F7EA68D47}" presName="circ2Tx" presStyleLbl="revTx" presStyleIdx="0" presStyleCnt="0">
        <dgm:presLayoutVars>
          <dgm:chMax val="0"/>
          <dgm:chPref val="0"/>
          <dgm:bulletEnabled val="1"/>
        </dgm:presLayoutVars>
      </dgm:prSet>
      <dgm:spPr/>
    </dgm:pt>
    <dgm:pt modelId="{D3027D51-8EAA-4E23-83A8-313DCDE30906}" type="pres">
      <dgm:prSet presAssocID="{5CB676D3-7358-4741-8FD0-625A20D8B5B9}" presName="circ3" presStyleLbl="vennNode1" presStyleIdx="2" presStyleCnt="3"/>
      <dgm:spPr/>
    </dgm:pt>
    <dgm:pt modelId="{8EF8641C-B197-448D-8D4F-4F24B55EBBB8}" type="pres">
      <dgm:prSet presAssocID="{5CB676D3-7358-4741-8FD0-625A20D8B5B9}" presName="circ3Tx" presStyleLbl="revTx" presStyleIdx="0" presStyleCnt="0">
        <dgm:presLayoutVars>
          <dgm:chMax val="0"/>
          <dgm:chPref val="0"/>
          <dgm:bulletEnabled val="1"/>
        </dgm:presLayoutVars>
      </dgm:prSet>
      <dgm:spPr/>
    </dgm:pt>
  </dgm:ptLst>
  <dgm:cxnLst>
    <dgm:cxn modelId="{3716D16F-4097-426B-9639-014A2CDCC2B9}" srcId="{585FB1A1-DF1F-4958-9678-41539B334999}" destId="{AF565120-960E-4A3A-B937-A34F7EA68D47}" srcOrd="1" destOrd="0" parTransId="{E8E6C44A-7855-44CC-B8BE-D1A9B4A9AD71}" sibTransId="{69BD6CF2-8130-4BA4-A934-7A5E50F70DA3}"/>
    <dgm:cxn modelId="{655A887F-3E38-405E-8F42-66D5E9D686C1}" srcId="{585FB1A1-DF1F-4958-9678-41539B334999}" destId="{E931E316-E89B-4A97-96A6-8CB11999C638}" srcOrd="0" destOrd="0" parTransId="{663B1D67-48F5-4931-82B3-057F8681F792}" sibTransId="{04A546CF-3E6A-4CB0-8611-A2B379E1296D}"/>
    <dgm:cxn modelId="{F1604986-3945-4986-9DDF-DC501A317A4F}" type="presOf" srcId="{585FB1A1-DF1F-4958-9678-41539B334999}" destId="{859EA5C6-5B24-4C95-B134-F310719E8980}" srcOrd="0" destOrd="0" presId="urn:microsoft.com/office/officeart/2005/8/layout/venn1"/>
    <dgm:cxn modelId="{9997F8A0-037A-4787-928A-925B71C32E1F}" srcId="{585FB1A1-DF1F-4958-9678-41539B334999}" destId="{5CB676D3-7358-4741-8FD0-625A20D8B5B9}" srcOrd="2" destOrd="0" parTransId="{9CA4D348-73A2-41B6-8934-C042CF6F7DD7}" sibTransId="{C38E2519-DC0B-4211-90E6-DEFC3974CC2F}"/>
    <dgm:cxn modelId="{191A9EA2-D2C6-4A3F-8CD9-EDE50845F79E}" type="presOf" srcId="{E931E316-E89B-4A97-96A6-8CB11999C638}" destId="{132757E0-A693-47EE-A296-5F64F357B2D0}" srcOrd="0" destOrd="0" presId="urn:microsoft.com/office/officeart/2005/8/layout/venn1"/>
    <dgm:cxn modelId="{BA0C7CB8-EAAF-4B5B-B063-388CCD6B2282}" type="presOf" srcId="{E931E316-E89B-4A97-96A6-8CB11999C638}" destId="{11CD94E8-4923-425F-B812-319D591D7AE7}" srcOrd="1" destOrd="0" presId="urn:microsoft.com/office/officeart/2005/8/layout/venn1"/>
    <dgm:cxn modelId="{15D7AEEC-B87E-41AB-AAA9-577548E31A9F}" type="presOf" srcId="{AF565120-960E-4A3A-B937-A34F7EA68D47}" destId="{1CA42449-529D-451B-96DC-7536C936BB14}" srcOrd="0" destOrd="0" presId="urn:microsoft.com/office/officeart/2005/8/layout/venn1"/>
    <dgm:cxn modelId="{F18372ED-79B4-4B68-8880-AD785B2346C4}" type="presOf" srcId="{AF565120-960E-4A3A-B937-A34F7EA68D47}" destId="{4FA234C7-41B5-4F90-AD6F-CFE4062D6DE1}" srcOrd="1" destOrd="0" presId="urn:microsoft.com/office/officeart/2005/8/layout/venn1"/>
    <dgm:cxn modelId="{DDDA19FD-4B35-48F8-BF88-1F2B2D26C5E0}" type="presOf" srcId="{5CB676D3-7358-4741-8FD0-625A20D8B5B9}" destId="{8EF8641C-B197-448D-8D4F-4F24B55EBBB8}" srcOrd="1" destOrd="0" presId="urn:microsoft.com/office/officeart/2005/8/layout/venn1"/>
    <dgm:cxn modelId="{5A876CFE-A7B9-4541-8610-B208E59E6565}" type="presOf" srcId="{5CB676D3-7358-4741-8FD0-625A20D8B5B9}" destId="{D3027D51-8EAA-4E23-83A8-313DCDE30906}" srcOrd="0" destOrd="0" presId="urn:microsoft.com/office/officeart/2005/8/layout/venn1"/>
    <dgm:cxn modelId="{D0A3D3D9-CE57-4B5A-A1B3-4AD6CCB2D909}" type="presParOf" srcId="{859EA5C6-5B24-4C95-B134-F310719E8980}" destId="{132757E0-A693-47EE-A296-5F64F357B2D0}" srcOrd="0" destOrd="0" presId="urn:microsoft.com/office/officeart/2005/8/layout/venn1"/>
    <dgm:cxn modelId="{937C42B3-76D7-4789-B7AF-DDEB7FEC0886}" type="presParOf" srcId="{859EA5C6-5B24-4C95-B134-F310719E8980}" destId="{11CD94E8-4923-425F-B812-319D591D7AE7}" srcOrd="1" destOrd="0" presId="urn:microsoft.com/office/officeart/2005/8/layout/venn1"/>
    <dgm:cxn modelId="{F382DC7B-E2E3-4534-A6EB-0708ECF6E53F}" type="presParOf" srcId="{859EA5C6-5B24-4C95-B134-F310719E8980}" destId="{1CA42449-529D-451B-96DC-7536C936BB14}" srcOrd="2" destOrd="0" presId="urn:microsoft.com/office/officeart/2005/8/layout/venn1"/>
    <dgm:cxn modelId="{63183947-18B1-4ED6-AC8E-0613D9BDF1D6}" type="presParOf" srcId="{859EA5C6-5B24-4C95-B134-F310719E8980}" destId="{4FA234C7-41B5-4F90-AD6F-CFE4062D6DE1}" srcOrd="3" destOrd="0" presId="urn:microsoft.com/office/officeart/2005/8/layout/venn1"/>
    <dgm:cxn modelId="{4E857541-67D2-485F-8AB9-EA84E3C852F5}" type="presParOf" srcId="{859EA5C6-5B24-4C95-B134-F310719E8980}" destId="{D3027D51-8EAA-4E23-83A8-313DCDE30906}" srcOrd="4" destOrd="0" presId="urn:microsoft.com/office/officeart/2005/8/layout/venn1"/>
    <dgm:cxn modelId="{2C8BE507-B3C9-4B6B-9FD4-9377044AE8C9}" type="presParOf" srcId="{859EA5C6-5B24-4C95-B134-F310719E8980}" destId="{8EF8641C-B197-448D-8D4F-4F24B55EBBB8}"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7AD5816-1CB9-4190-AAA3-948728221F7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5FE80204-FAE8-4A31-A0A1-C30068AEEF76}">
      <dgm:prSet phldrT="[Κείμενο]" custT="1"/>
      <dgm:spPr>
        <a:solidFill>
          <a:schemeClr val="accent2">
            <a:lumMod val="75000"/>
          </a:schemeClr>
        </a:solidFill>
      </dgm:spPr>
      <dgm:t>
        <a:bodyPr/>
        <a:lstStyle/>
        <a:p>
          <a:r>
            <a:rPr lang="en-AU" sz="2000" dirty="0"/>
            <a:t>PTs are asked to </a:t>
          </a:r>
          <a:endParaRPr lang="en-GB" sz="2000" dirty="0"/>
        </a:p>
      </dgm:t>
    </dgm:pt>
    <dgm:pt modelId="{FCF318D5-0086-4598-A993-31C14200387A}" type="parTrans" cxnId="{214E2540-C80A-412B-9162-88120D24EC80}">
      <dgm:prSet/>
      <dgm:spPr/>
      <dgm:t>
        <a:bodyPr/>
        <a:lstStyle/>
        <a:p>
          <a:endParaRPr lang="en-GB"/>
        </a:p>
      </dgm:t>
    </dgm:pt>
    <dgm:pt modelId="{5B1317E2-62BC-40A0-8AAF-36F653684DA1}" type="sibTrans" cxnId="{214E2540-C80A-412B-9162-88120D24EC80}">
      <dgm:prSet/>
      <dgm:spPr/>
      <dgm:t>
        <a:bodyPr/>
        <a:lstStyle/>
        <a:p>
          <a:endParaRPr lang="en-GB"/>
        </a:p>
      </dgm:t>
    </dgm:pt>
    <dgm:pt modelId="{D95A168D-197E-41BA-AFDF-8AEF9507266A}">
      <dgm:prSet phldrT="[Κείμενο]" custT="1"/>
      <dgm:spPr/>
      <dgm:t>
        <a:bodyPr/>
        <a:lstStyle/>
        <a:p>
          <a:r>
            <a:rPr lang="en-AU" sz="2000" dirty="0"/>
            <a:t>design teaching artefacts such as sequences of mathematical tasks, lesson plans, or hypothetical classroom discussions</a:t>
          </a:r>
          <a:endParaRPr lang="en-GB" sz="2000" dirty="0"/>
        </a:p>
      </dgm:t>
    </dgm:pt>
    <dgm:pt modelId="{7633940A-B953-4CC5-8CB3-6BF4698F3487}" type="parTrans" cxnId="{2D92544E-EBB2-4C76-81C7-90FD445BC739}">
      <dgm:prSet/>
      <dgm:spPr/>
      <dgm:t>
        <a:bodyPr/>
        <a:lstStyle/>
        <a:p>
          <a:endParaRPr lang="en-GB"/>
        </a:p>
      </dgm:t>
    </dgm:pt>
    <dgm:pt modelId="{07F341B4-934F-489E-BD17-400E16454EC6}" type="sibTrans" cxnId="{2D92544E-EBB2-4C76-81C7-90FD445BC739}">
      <dgm:prSet/>
      <dgm:spPr/>
      <dgm:t>
        <a:bodyPr/>
        <a:lstStyle/>
        <a:p>
          <a:endParaRPr lang="en-GB"/>
        </a:p>
      </dgm:t>
    </dgm:pt>
    <dgm:pt modelId="{BE93056C-1816-4557-AA7B-B548EF238BD0}">
      <dgm:prSet phldrT="[Κείμενο]" custT="1"/>
      <dgm:spPr>
        <a:solidFill>
          <a:schemeClr val="accent2">
            <a:lumMod val="75000"/>
          </a:schemeClr>
        </a:solidFill>
      </dgm:spPr>
      <dgm:t>
        <a:bodyPr/>
        <a:lstStyle/>
        <a:p>
          <a:r>
            <a:rPr lang="en-AU" sz="2000" dirty="0"/>
            <a:t>PMTs must mobilise theoretical constructs autonomously to justify their design decisions</a:t>
          </a:r>
          <a:endParaRPr lang="en-GB" sz="2000" dirty="0"/>
        </a:p>
      </dgm:t>
    </dgm:pt>
    <dgm:pt modelId="{F33480BB-27B4-4C40-907C-29F936A80FC9}" type="parTrans" cxnId="{AA5BEEEE-7F2C-46CB-8EDE-21FBE4498743}">
      <dgm:prSet/>
      <dgm:spPr/>
      <dgm:t>
        <a:bodyPr/>
        <a:lstStyle/>
        <a:p>
          <a:endParaRPr lang="en-GB"/>
        </a:p>
      </dgm:t>
    </dgm:pt>
    <dgm:pt modelId="{91B32D57-A695-4F0C-BCA4-3FFA81738EC4}" type="sibTrans" cxnId="{AA5BEEEE-7F2C-46CB-8EDE-21FBE4498743}">
      <dgm:prSet/>
      <dgm:spPr/>
      <dgm:t>
        <a:bodyPr/>
        <a:lstStyle/>
        <a:p>
          <a:endParaRPr lang="en-GB"/>
        </a:p>
      </dgm:t>
    </dgm:pt>
    <dgm:pt modelId="{9F3912E4-6728-46A4-BBF7-C6E25B382875}">
      <dgm:prSet phldrT="[Κείμενο]" custT="1"/>
      <dgm:spPr/>
      <dgm:t>
        <a:bodyPr/>
        <a:lstStyle/>
        <a:p>
          <a:r>
            <a:rPr lang="en-AU" sz="2000" dirty="0"/>
            <a:t>make sense of the theoretical constructs and negotiate how these constructs inform design choices (semantic level) as meanings associated with the theoretical constructs are interpreted, refined, and discussed among peers in relation to the artefacts being designed</a:t>
          </a:r>
          <a:endParaRPr lang="en-GB" sz="2000" dirty="0"/>
        </a:p>
      </dgm:t>
    </dgm:pt>
    <dgm:pt modelId="{D9B8674D-5870-4262-81FD-A0163C4D82D5}" type="parTrans" cxnId="{E1C7BC0B-AD38-4B7A-8597-1EC0E69BA3AF}">
      <dgm:prSet/>
      <dgm:spPr/>
      <dgm:t>
        <a:bodyPr/>
        <a:lstStyle/>
        <a:p>
          <a:endParaRPr lang="en-GB"/>
        </a:p>
      </dgm:t>
    </dgm:pt>
    <dgm:pt modelId="{CF27B70D-D1D0-45FC-A327-AFBEF8360E7B}" type="sibTrans" cxnId="{E1C7BC0B-AD38-4B7A-8597-1EC0E69BA3AF}">
      <dgm:prSet/>
      <dgm:spPr/>
      <dgm:t>
        <a:bodyPr/>
        <a:lstStyle/>
        <a:p>
          <a:endParaRPr lang="en-GB"/>
        </a:p>
      </dgm:t>
    </dgm:pt>
    <dgm:pt modelId="{B0A4E0F5-3F8D-465A-8E50-715F0736D240}">
      <dgm:prSet phldrT="[Κείμενο]" custT="1"/>
      <dgm:spPr/>
      <dgm:t>
        <a:bodyPr/>
        <a:lstStyle/>
        <a:p>
          <a:r>
            <a:rPr lang="en-AU" sz="2000" dirty="0"/>
            <a:t>justify their design choices by explicitly referring to theoretical constructs or analytical tools introduced during the course.</a:t>
          </a:r>
          <a:endParaRPr lang="en-GB" sz="2000" dirty="0"/>
        </a:p>
      </dgm:t>
    </dgm:pt>
    <dgm:pt modelId="{259D0B48-BC99-4C43-8189-F0A7A32B4A78}" type="parTrans" cxnId="{31D11844-8165-496A-97EB-DE653389A577}">
      <dgm:prSet/>
      <dgm:spPr/>
      <dgm:t>
        <a:bodyPr/>
        <a:lstStyle/>
        <a:p>
          <a:endParaRPr lang="en-GB"/>
        </a:p>
      </dgm:t>
    </dgm:pt>
    <dgm:pt modelId="{B8BEA2EE-7BA9-452F-8460-E504B34B6204}" type="sibTrans" cxnId="{31D11844-8165-496A-97EB-DE653389A577}">
      <dgm:prSet/>
      <dgm:spPr/>
      <dgm:t>
        <a:bodyPr/>
        <a:lstStyle/>
        <a:p>
          <a:endParaRPr lang="en-GB"/>
        </a:p>
      </dgm:t>
    </dgm:pt>
    <dgm:pt modelId="{D0F741CA-8F68-4A39-8A38-AE3A30C4463D}">
      <dgm:prSet phldrT="[Κείμενο]" custT="1"/>
      <dgm:spPr/>
      <dgm:t>
        <a:bodyPr/>
        <a:lstStyle/>
        <a:p>
          <a:r>
            <a:rPr lang="en-AU" sz="2000" dirty="0"/>
            <a:t>Group work  and collective discussion, where PMTs present their designs and receive feedback from peers and the MTE</a:t>
          </a:r>
          <a:endParaRPr lang="en-GB" sz="2000" dirty="0"/>
        </a:p>
      </dgm:t>
    </dgm:pt>
    <dgm:pt modelId="{6A472A01-5947-4FAA-8F1E-90316D3E5B98}" type="parTrans" cxnId="{E2B93193-9568-451F-8952-F3A54B872027}">
      <dgm:prSet/>
      <dgm:spPr/>
      <dgm:t>
        <a:bodyPr/>
        <a:lstStyle/>
        <a:p>
          <a:endParaRPr lang="en-GB"/>
        </a:p>
      </dgm:t>
    </dgm:pt>
    <dgm:pt modelId="{6FDD60F8-9E55-47AB-A4B8-8FC6DFB655FE}" type="sibTrans" cxnId="{E2B93193-9568-451F-8952-F3A54B872027}">
      <dgm:prSet/>
      <dgm:spPr/>
      <dgm:t>
        <a:bodyPr/>
        <a:lstStyle/>
        <a:p>
          <a:endParaRPr lang="en-GB"/>
        </a:p>
      </dgm:t>
    </dgm:pt>
    <dgm:pt modelId="{6EA3ECDC-CB52-482E-A848-0963577D598F}">
      <dgm:prSet phldrT="[Κείμενο]"/>
      <dgm:spPr/>
      <dgm:t>
        <a:bodyPr/>
        <a:lstStyle/>
        <a:p>
          <a:endParaRPr lang="en-GB" sz="1700" dirty="0"/>
        </a:p>
      </dgm:t>
    </dgm:pt>
    <dgm:pt modelId="{2B70D5E4-A8A0-4AEB-8DA8-6447DD3776B3}" type="parTrans" cxnId="{D6B5BDFB-0CD5-4373-8876-23E8E7F989BA}">
      <dgm:prSet/>
      <dgm:spPr/>
      <dgm:t>
        <a:bodyPr/>
        <a:lstStyle/>
        <a:p>
          <a:endParaRPr lang="en-GB"/>
        </a:p>
      </dgm:t>
    </dgm:pt>
    <dgm:pt modelId="{A5316CC8-AF84-4D26-91C5-CD1A1931A675}" type="sibTrans" cxnId="{D6B5BDFB-0CD5-4373-8876-23E8E7F989BA}">
      <dgm:prSet/>
      <dgm:spPr/>
      <dgm:t>
        <a:bodyPr/>
        <a:lstStyle/>
        <a:p>
          <a:endParaRPr lang="en-GB"/>
        </a:p>
      </dgm:t>
    </dgm:pt>
    <dgm:pt modelId="{80AFD366-E4A8-4678-9237-5BD2C265D4C6}">
      <dgm:prSet phldrT="[Κείμενο]" custT="1"/>
      <dgm:spPr/>
      <dgm:t>
        <a:bodyPr/>
        <a:lstStyle/>
        <a:p>
          <a:r>
            <a:rPr lang="en-AU" sz="2000" dirty="0"/>
            <a:t>Interests may diverge during interaction and may lead to a reorganisation of the design and to a re-alignment of theoretical justifications (shift to a </a:t>
          </a:r>
          <a:r>
            <a:rPr lang="en-AU" sz="2000" i="1" dirty="0"/>
            <a:t>pragmatic level</a:t>
          </a:r>
          <a:r>
            <a:rPr lang="en-AU" sz="2000" dirty="0"/>
            <a:t> ), in which theoretical constructs begin to function as tools for guiding design decisions and for justifying them in accountable ways. </a:t>
          </a:r>
          <a:endParaRPr lang="en-GB" sz="2000" dirty="0"/>
        </a:p>
      </dgm:t>
    </dgm:pt>
    <dgm:pt modelId="{85C90151-5DDA-4B85-93FB-0F7FEB36CA45}" type="parTrans" cxnId="{774B8BBE-7ACD-45EA-A4C2-057D77E85418}">
      <dgm:prSet/>
      <dgm:spPr/>
      <dgm:t>
        <a:bodyPr/>
        <a:lstStyle/>
        <a:p>
          <a:endParaRPr lang="en-GB"/>
        </a:p>
      </dgm:t>
    </dgm:pt>
    <dgm:pt modelId="{9FBB34D4-8017-4FB5-B859-38B784CBE92F}" type="sibTrans" cxnId="{774B8BBE-7ACD-45EA-A4C2-057D77E85418}">
      <dgm:prSet/>
      <dgm:spPr/>
      <dgm:t>
        <a:bodyPr/>
        <a:lstStyle/>
        <a:p>
          <a:endParaRPr lang="en-GB"/>
        </a:p>
      </dgm:t>
    </dgm:pt>
    <dgm:pt modelId="{2EB6EE83-C179-4C4D-B3B4-9B0442AF9F93}" type="pres">
      <dgm:prSet presAssocID="{D7AD5816-1CB9-4190-AAA3-948728221F7E}" presName="linear" presStyleCnt="0">
        <dgm:presLayoutVars>
          <dgm:animLvl val="lvl"/>
          <dgm:resizeHandles val="exact"/>
        </dgm:presLayoutVars>
      </dgm:prSet>
      <dgm:spPr/>
    </dgm:pt>
    <dgm:pt modelId="{9B6EB76B-1707-49AF-B878-88DACD773C7B}" type="pres">
      <dgm:prSet presAssocID="{5FE80204-FAE8-4A31-A0A1-C30068AEEF76}" presName="parentText" presStyleLbl="node1" presStyleIdx="0" presStyleCnt="2">
        <dgm:presLayoutVars>
          <dgm:chMax val="0"/>
          <dgm:bulletEnabled val="1"/>
        </dgm:presLayoutVars>
      </dgm:prSet>
      <dgm:spPr/>
    </dgm:pt>
    <dgm:pt modelId="{D3A1D1C9-B8AB-43BD-ADBF-5C5872E5E8F9}" type="pres">
      <dgm:prSet presAssocID="{5FE80204-FAE8-4A31-A0A1-C30068AEEF76}" presName="childText" presStyleLbl="revTx" presStyleIdx="0" presStyleCnt="2">
        <dgm:presLayoutVars>
          <dgm:bulletEnabled val="1"/>
        </dgm:presLayoutVars>
      </dgm:prSet>
      <dgm:spPr/>
    </dgm:pt>
    <dgm:pt modelId="{96FEE2CA-F1E4-4BB5-B158-8547A9F91694}" type="pres">
      <dgm:prSet presAssocID="{BE93056C-1816-4557-AA7B-B548EF238BD0}" presName="parentText" presStyleLbl="node1" presStyleIdx="1" presStyleCnt="2">
        <dgm:presLayoutVars>
          <dgm:chMax val="0"/>
          <dgm:bulletEnabled val="1"/>
        </dgm:presLayoutVars>
      </dgm:prSet>
      <dgm:spPr/>
    </dgm:pt>
    <dgm:pt modelId="{0CF9D00D-DF37-4683-8B9B-E6E607FB2967}" type="pres">
      <dgm:prSet presAssocID="{BE93056C-1816-4557-AA7B-B548EF238BD0}" presName="childText" presStyleLbl="revTx" presStyleIdx="1" presStyleCnt="2">
        <dgm:presLayoutVars>
          <dgm:bulletEnabled val="1"/>
        </dgm:presLayoutVars>
      </dgm:prSet>
      <dgm:spPr/>
    </dgm:pt>
  </dgm:ptLst>
  <dgm:cxnLst>
    <dgm:cxn modelId="{BCD5080B-6956-41E4-AA6E-234DFFBAA960}" type="presOf" srcId="{D7AD5816-1CB9-4190-AAA3-948728221F7E}" destId="{2EB6EE83-C179-4C4D-B3B4-9B0442AF9F93}" srcOrd="0" destOrd="0" presId="urn:microsoft.com/office/officeart/2005/8/layout/vList2"/>
    <dgm:cxn modelId="{E1C7BC0B-AD38-4B7A-8597-1EC0E69BA3AF}" srcId="{BE93056C-1816-4557-AA7B-B548EF238BD0}" destId="{9F3912E4-6728-46A4-BBF7-C6E25B382875}" srcOrd="0" destOrd="0" parTransId="{D9B8674D-5870-4262-81FD-A0163C4D82D5}" sibTransId="{CF27B70D-D1D0-45FC-A327-AFBEF8360E7B}"/>
    <dgm:cxn modelId="{9E008535-6B27-4F73-A766-54D8848AB1C7}" type="presOf" srcId="{5FE80204-FAE8-4A31-A0A1-C30068AEEF76}" destId="{9B6EB76B-1707-49AF-B878-88DACD773C7B}" srcOrd="0" destOrd="0" presId="urn:microsoft.com/office/officeart/2005/8/layout/vList2"/>
    <dgm:cxn modelId="{214E2540-C80A-412B-9162-88120D24EC80}" srcId="{D7AD5816-1CB9-4190-AAA3-948728221F7E}" destId="{5FE80204-FAE8-4A31-A0A1-C30068AEEF76}" srcOrd="0" destOrd="0" parTransId="{FCF318D5-0086-4598-A993-31C14200387A}" sibTransId="{5B1317E2-62BC-40A0-8AAF-36F653684DA1}"/>
    <dgm:cxn modelId="{31D11844-8165-496A-97EB-DE653389A577}" srcId="{5FE80204-FAE8-4A31-A0A1-C30068AEEF76}" destId="{B0A4E0F5-3F8D-465A-8E50-715F0736D240}" srcOrd="1" destOrd="0" parTransId="{259D0B48-BC99-4C43-8189-F0A7A32B4A78}" sibTransId="{B8BEA2EE-7BA9-452F-8460-E504B34B6204}"/>
    <dgm:cxn modelId="{2D92544E-EBB2-4C76-81C7-90FD445BC739}" srcId="{5FE80204-FAE8-4A31-A0A1-C30068AEEF76}" destId="{D95A168D-197E-41BA-AFDF-8AEF9507266A}" srcOrd="0" destOrd="0" parTransId="{7633940A-B953-4CC5-8CB3-6BF4698F3487}" sibTransId="{07F341B4-934F-489E-BD17-400E16454EC6}"/>
    <dgm:cxn modelId="{8070E64E-9CFF-4998-BD20-181C2E1C912F}" type="presOf" srcId="{9F3912E4-6728-46A4-BBF7-C6E25B382875}" destId="{0CF9D00D-DF37-4683-8B9B-E6E607FB2967}" srcOrd="0" destOrd="0" presId="urn:microsoft.com/office/officeart/2005/8/layout/vList2"/>
    <dgm:cxn modelId="{E2B93193-9568-451F-8952-F3A54B872027}" srcId="{5FE80204-FAE8-4A31-A0A1-C30068AEEF76}" destId="{D0F741CA-8F68-4A39-8A38-AE3A30C4463D}" srcOrd="2" destOrd="0" parTransId="{6A472A01-5947-4FAA-8F1E-90316D3E5B98}" sibTransId="{6FDD60F8-9E55-47AB-A4B8-8FC6DFB655FE}"/>
    <dgm:cxn modelId="{6C58E49C-593D-4D8A-9FDF-DA0338C33124}" type="presOf" srcId="{D95A168D-197E-41BA-AFDF-8AEF9507266A}" destId="{D3A1D1C9-B8AB-43BD-ADBF-5C5872E5E8F9}" srcOrd="0" destOrd="0" presId="urn:microsoft.com/office/officeart/2005/8/layout/vList2"/>
    <dgm:cxn modelId="{B5D889BC-9C31-492E-87A8-2D05AEC19000}" type="presOf" srcId="{6EA3ECDC-CB52-482E-A848-0963577D598F}" destId="{0CF9D00D-DF37-4683-8B9B-E6E607FB2967}" srcOrd="0" destOrd="2" presId="urn:microsoft.com/office/officeart/2005/8/layout/vList2"/>
    <dgm:cxn modelId="{774B8BBE-7ACD-45EA-A4C2-057D77E85418}" srcId="{BE93056C-1816-4557-AA7B-B548EF238BD0}" destId="{80AFD366-E4A8-4678-9237-5BD2C265D4C6}" srcOrd="1" destOrd="0" parTransId="{85C90151-5DDA-4B85-93FB-0F7FEB36CA45}" sibTransId="{9FBB34D4-8017-4FB5-B859-38B784CBE92F}"/>
    <dgm:cxn modelId="{61A20ECD-0950-4381-B19C-5BB7722C9E68}" type="presOf" srcId="{BE93056C-1816-4557-AA7B-B548EF238BD0}" destId="{96FEE2CA-F1E4-4BB5-B158-8547A9F91694}" srcOrd="0" destOrd="0" presId="urn:microsoft.com/office/officeart/2005/8/layout/vList2"/>
    <dgm:cxn modelId="{9D4FAED1-7608-4F4A-A5F2-D0D35BECF064}" type="presOf" srcId="{80AFD366-E4A8-4678-9237-5BD2C265D4C6}" destId="{0CF9D00D-DF37-4683-8B9B-E6E607FB2967}" srcOrd="0" destOrd="1" presId="urn:microsoft.com/office/officeart/2005/8/layout/vList2"/>
    <dgm:cxn modelId="{99A310ED-96C1-4F80-8878-B9B0C69D66F8}" type="presOf" srcId="{D0F741CA-8F68-4A39-8A38-AE3A30C4463D}" destId="{D3A1D1C9-B8AB-43BD-ADBF-5C5872E5E8F9}" srcOrd="0" destOrd="2" presId="urn:microsoft.com/office/officeart/2005/8/layout/vList2"/>
    <dgm:cxn modelId="{AA5BEEEE-7F2C-46CB-8EDE-21FBE4498743}" srcId="{D7AD5816-1CB9-4190-AAA3-948728221F7E}" destId="{BE93056C-1816-4557-AA7B-B548EF238BD0}" srcOrd="1" destOrd="0" parTransId="{F33480BB-27B4-4C40-907C-29F936A80FC9}" sibTransId="{91B32D57-A695-4F0C-BCA4-3FFA81738EC4}"/>
    <dgm:cxn modelId="{6E547AF9-F440-402F-B1A6-A85CCB5C73A0}" type="presOf" srcId="{B0A4E0F5-3F8D-465A-8E50-715F0736D240}" destId="{D3A1D1C9-B8AB-43BD-ADBF-5C5872E5E8F9}" srcOrd="0" destOrd="1" presId="urn:microsoft.com/office/officeart/2005/8/layout/vList2"/>
    <dgm:cxn modelId="{D6B5BDFB-0CD5-4373-8876-23E8E7F989BA}" srcId="{BE93056C-1816-4557-AA7B-B548EF238BD0}" destId="{6EA3ECDC-CB52-482E-A848-0963577D598F}" srcOrd="2" destOrd="0" parTransId="{2B70D5E4-A8A0-4AEB-8DA8-6447DD3776B3}" sibTransId="{A5316CC8-AF84-4D26-91C5-CD1A1931A675}"/>
    <dgm:cxn modelId="{B490B994-E7D8-44C5-B931-DBED8B0CFC0A}" type="presParOf" srcId="{2EB6EE83-C179-4C4D-B3B4-9B0442AF9F93}" destId="{9B6EB76B-1707-49AF-B878-88DACD773C7B}" srcOrd="0" destOrd="0" presId="urn:microsoft.com/office/officeart/2005/8/layout/vList2"/>
    <dgm:cxn modelId="{EE9AFCED-DFA8-431D-944A-87D55E8ED9BE}" type="presParOf" srcId="{2EB6EE83-C179-4C4D-B3B4-9B0442AF9F93}" destId="{D3A1D1C9-B8AB-43BD-ADBF-5C5872E5E8F9}" srcOrd="1" destOrd="0" presId="urn:microsoft.com/office/officeart/2005/8/layout/vList2"/>
    <dgm:cxn modelId="{370F4DBC-B949-4CC0-881E-F4CC89152616}" type="presParOf" srcId="{2EB6EE83-C179-4C4D-B3B4-9B0442AF9F93}" destId="{96FEE2CA-F1E4-4BB5-B158-8547A9F91694}" srcOrd="2" destOrd="0" presId="urn:microsoft.com/office/officeart/2005/8/layout/vList2"/>
    <dgm:cxn modelId="{CDC03186-7822-4C8A-8E04-DA641695B138}" type="presParOf" srcId="{2EB6EE83-C179-4C4D-B3B4-9B0442AF9F93}" destId="{0CF9D00D-DF37-4683-8B9B-E6E607FB296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B3D68E-C836-4363-9A0F-599C39979D0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8F9C25ED-155E-4C7F-A6ED-BECFD713CFD6}">
      <dgm:prSet phldrT="[Κείμενο]" custT="1"/>
      <dgm:spPr>
        <a:solidFill>
          <a:schemeClr val="accent2">
            <a:lumMod val="40000"/>
            <a:lumOff val="60000"/>
          </a:schemeClr>
        </a:solidFill>
      </dgm:spPr>
      <dgm:t>
        <a:bodyPr/>
        <a:lstStyle/>
        <a:p>
          <a:r>
            <a:rPr lang="en-GB" sz="1600" b="1" dirty="0">
              <a:solidFill>
                <a:schemeClr val="tx1"/>
              </a:solidFill>
            </a:rPr>
            <a:t>- </a:t>
          </a:r>
          <a:r>
            <a:rPr lang="en-GR" sz="1600" b="1" dirty="0">
              <a:solidFill>
                <a:schemeClr val="tx1"/>
              </a:solidFill>
            </a:rPr>
            <a:t>Analysing students’ activity in simulations of practice or in written or digital tools  (e.g students’ work, interacting with the student, interpreting work, discussing with the teacher educator; computer based assessment, national tests, AI tools)</a:t>
          </a:r>
        </a:p>
        <a:p>
          <a:r>
            <a:rPr lang="en-US" sz="1600" b="1" dirty="0">
              <a:solidFill>
                <a:schemeClr val="tx1"/>
              </a:solidFill>
            </a:rPr>
            <a:t>- Reflecting on classroom mathematics teaching (analysis of lessons </a:t>
          </a:r>
          <a:r>
            <a:rPr lang="en-GR" sz="1600" b="1" dirty="0">
              <a:solidFill>
                <a:schemeClr val="tx1"/>
              </a:solidFill>
            </a:rPr>
            <a:t>in video or in real classroom observations of their own and others teaching)</a:t>
          </a:r>
        </a:p>
        <a:p>
          <a:r>
            <a:rPr lang="en-US" sz="1600" b="1" dirty="0">
              <a:solidFill>
                <a:schemeClr val="tx1"/>
              </a:solidFill>
            </a:rPr>
            <a:t>- Integrating mathematical and didactical activities individually and collectively (e.g. Lesson Study, Study of Research Path, the cycle of designing, enacting, reflecting, mathematics laboratory)</a:t>
          </a:r>
          <a:endParaRPr lang="en-GB" sz="1600" b="1" dirty="0">
            <a:solidFill>
              <a:schemeClr val="tx1"/>
            </a:solidFill>
          </a:endParaRPr>
        </a:p>
      </dgm:t>
    </dgm:pt>
    <dgm:pt modelId="{400DFC2D-AFD0-49D7-8745-5222053A2CFD}" type="parTrans" cxnId="{B1894FA9-2233-42D0-9304-85E01A89F1A4}">
      <dgm:prSet/>
      <dgm:spPr/>
      <dgm:t>
        <a:bodyPr/>
        <a:lstStyle/>
        <a:p>
          <a:endParaRPr lang="en-GB"/>
        </a:p>
      </dgm:t>
    </dgm:pt>
    <dgm:pt modelId="{89AEFE72-7DB8-41DE-A8BF-D8444274093A}" type="sibTrans" cxnId="{B1894FA9-2233-42D0-9304-85E01A89F1A4}">
      <dgm:prSet/>
      <dgm:spPr/>
      <dgm:t>
        <a:bodyPr/>
        <a:lstStyle/>
        <a:p>
          <a:endParaRPr lang="en-GB"/>
        </a:p>
      </dgm:t>
    </dgm:pt>
    <dgm:pt modelId="{D998491E-92FC-40CC-9414-0E9CA258CD22}">
      <dgm:prSet phldrT="[Κείμενο]" custT="1"/>
      <dgm:spPr>
        <a:solidFill>
          <a:schemeClr val="accent2">
            <a:lumMod val="20000"/>
            <a:lumOff val="80000"/>
          </a:schemeClr>
        </a:solidFill>
      </dgm:spPr>
      <dgm:t>
        <a:bodyPr/>
        <a:lstStyle/>
        <a:p>
          <a:r>
            <a:rPr lang="en-GR" sz="1400" b="1" dirty="0">
              <a:solidFill>
                <a:schemeClr val="tx1"/>
              </a:solidFill>
            </a:rPr>
            <a:t>Teachers’ (mainly prospective) difficulties to “transfrom” teacher education experiences into the school practice (co-existence of different classroom teaching practices)</a:t>
          </a:r>
          <a:endParaRPr lang="en-GB" sz="1400" b="1" dirty="0">
            <a:solidFill>
              <a:schemeClr val="tx1"/>
            </a:solidFill>
          </a:endParaRPr>
        </a:p>
      </dgm:t>
    </dgm:pt>
    <dgm:pt modelId="{FEDE71E9-0B90-461A-B79B-2532B14DD842}" type="parTrans" cxnId="{C7620C49-5725-4DC6-BA9D-26126DEEC335}">
      <dgm:prSet/>
      <dgm:spPr/>
      <dgm:t>
        <a:bodyPr/>
        <a:lstStyle/>
        <a:p>
          <a:endParaRPr lang="en-GB"/>
        </a:p>
      </dgm:t>
    </dgm:pt>
    <dgm:pt modelId="{1CF8B61E-3526-4A36-985E-E06D698DE02F}" type="sibTrans" cxnId="{C7620C49-5725-4DC6-BA9D-26126DEEC335}">
      <dgm:prSet/>
      <dgm:spPr>
        <a:solidFill>
          <a:schemeClr val="accent2">
            <a:lumMod val="75000"/>
          </a:schemeClr>
        </a:solidFill>
      </dgm:spPr>
      <dgm:t>
        <a:bodyPr/>
        <a:lstStyle/>
        <a:p>
          <a:endParaRPr lang="en-GB"/>
        </a:p>
      </dgm:t>
    </dgm:pt>
    <dgm:pt modelId="{9F0C9672-A2D2-4D27-8B0C-8ADBAC4CE81B}">
      <dgm:prSet custT="1"/>
      <dgm:spPr>
        <a:solidFill>
          <a:schemeClr val="accent2">
            <a:lumMod val="20000"/>
            <a:lumOff val="80000"/>
          </a:schemeClr>
        </a:solidFill>
      </dgm:spPr>
      <dgm:t>
        <a:bodyPr/>
        <a:lstStyle/>
        <a:p>
          <a:r>
            <a:rPr lang="en-GR" sz="1600" b="1" dirty="0">
              <a:solidFill>
                <a:schemeClr val="tx1"/>
              </a:solidFill>
            </a:rPr>
            <a:t>Affect and knowledge on the practice of mathematics teacher educators </a:t>
          </a:r>
        </a:p>
      </dgm:t>
    </dgm:pt>
    <dgm:pt modelId="{5F78E222-DB1F-4DF7-8028-8FC187BD05FB}" type="parTrans" cxnId="{627CA358-435B-48D0-B724-D80D09B7DF85}">
      <dgm:prSet/>
      <dgm:spPr/>
      <dgm:t>
        <a:bodyPr/>
        <a:lstStyle/>
        <a:p>
          <a:endParaRPr lang="en-GB"/>
        </a:p>
      </dgm:t>
    </dgm:pt>
    <dgm:pt modelId="{FE6763C0-EF63-4C9E-89BE-D3985F5482C7}" type="sibTrans" cxnId="{627CA358-435B-48D0-B724-D80D09B7DF85}">
      <dgm:prSet/>
      <dgm:spPr>
        <a:solidFill>
          <a:schemeClr val="accent2">
            <a:lumMod val="75000"/>
          </a:schemeClr>
        </a:solidFill>
      </dgm:spPr>
      <dgm:t>
        <a:bodyPr/>
        <a:lstStyle/>
        <a:p>
          <a:endParaRPr lang="en-GB"/>
        </a:p>
      </dgm:t>
    </dgm:pt>
    <dgm:pt modelId="{8F1FCA30-9D9A-4D70-823C-BDA052AE5209}">
      <dgm:prSet custT="1"/>
      <dgm:spPr>
        <a:solidFill>
          <a:schemeClr val="accent2">
            <a:lumMod val="20000"/>
            <a:lumOff val="80000"/>
          </a:schemeClr>
        </a:solidFill>
      </dgm:spPr>
      <dgm:t>
        <a:bodyPr/>
        <a:lstStyle/>
        <a:p>
          <a:r>
            <a:rPr lang="en-GR" sz="1600" b="1" dirty="0">
              <a:solidFill>
                <a:schemeClr val="tx1"/>
              </a:solidFill>
            </a:rPr>
            <a:t>Designing classroom</a:t>
          </a:r>
          <a:r>
            <a:rPr lang="en-GB" sz="1600" b="1" dirty="0">
              <a:solidFill>
                <a:schemeClr val="tx1"/>
              </a:solidFill>
            </a:rPr>
            <a:t> </a:t>
          </a:r>
          <a:r>
            <a:rPr lang="en-GR" sz="1600" b="1" dirty="0">
              <a:solidFill>
                <a:schemeClr val="tx1"/>
              </a:solidFill>
            </a:rPr>
            <a:t>tasks and lessons</a:t>
          </a:r>
          <a:endParaRPr lang="en-GB" sz="1600" b="1" dirty="0">
            <a:solidFill>
              <a:schemeClr val="tx1"/>
            </a:solidFill>
          </a:endParaRPr>
        </a:p>
      </dgm:t>
    </dgm:pt>
    <dgm:pt modelId="{8170B7EE-5100-4CD7-A649-FAFCCC771612}" type="parTrans" cxnId="{EA28C28F-1ADF-4934-914E-57753AF25E53}">
      <dgm:prSet/>
      <dgm:spPr/>
      <dgm:t>
        <a:bodyPr/>
        <a:lstStyle/>
        <a:p>
          <a:endParaRPr lang="en-GB"/>
        </a:p>
      </dgm:t>
    </dgm:pt>
    <dgm:pt modelId="{D9CF9D3E-6490-4A7C-BEB3-C285C569C476}" type="sibTrans" cxnId="{EA28C28F-1ADF-4934-914E-57753AF25E53}">
      <dgm:prSet/>
      <dgm:spPr>
        <a:solidFill>
          <a:schemeClr val="accent2">
            <a:lumMod val="75000"/>
          </a:schemeClr>
        </a:solidFill>
      </dgm:spPr>
      <dgm:t>
        <a:bodyPr/>
        <a:lstStyle/>
        <a:p>
          <a:endParaRPr lang="en-GB"/>
        </a:p>
      </dgm:t>
    </dgm:pt>
    <dgm:pt modelId="{9859CD2C-355D-463D-9299-184DD4089729}" type="pres">
      <dgm:prSet presAssocID="{45B3D68E-C836-4363-9A0F-599C39979D07}" presName="Name0" presStyleCnt="0">
        <dgm:presLayoutVars>
          <dgm:chMax val="1"/>
          <dgm:dir/>
          <dgm:animLvl val="ctr"/>
          <dgm:resizeHandles val="exact"/>
        </dgm:presLayoutVars>
      </dgm:prSet>
      <dgm:spPr/>
    </dgm:pt>
    <dgm:pt modelId="{5FA00E2D-6FEA-4281-8C2A-73C494FE3AA2}" type="pres">
      <dgm:prSet presAssocID="{8F9C25ED-155E-4C7F-A6ED-BECFD713CFD6}" presName="centerShape" presStyleLbl="node0" presStyleIdx="0" presStyleCnt="1" custScaleX="463486" custScaleY="152263" custLinFactNeighborX="-3683" custLinFactNeighborY="-6165"/>
      <dgm:spPr/>
    </dgm:pt>
    <dgm:pt modelId="{F1271272-CD9B-4BEF-B850-5547F106B688}" type="pres">
      <dgm:prSet presAssocID="{D998491E-92FC-40CC-9414-0E9CA258CD22}" presName="node" presStyleLbl="node1" presStyleIdx="0" presStyleCnt="3" custScaleX="288114" custRadScaleRad="97423" custRadScaleInc="0">
        <dgm:presLayoutVars>
          <dgm:bulletEnabled val="1"/>
        </dgm:presLayoutVars>
      </dgm:prSet>
      <dgm:spPr/>
    </dgm:pt>
    <dgm:pt modelId="{AD132215-E17E-49E7-98E5-A23C6C4AF28F}" type="pres">
      <dgm:prSet presAssocID="{D998491E-92FC-40CC-9414-0E9CA258CD22}" presName="dummy" presStyleCnt="0"/>
      <dgm:spPr/>
    </dgm:pt>
    <dgm:pt modelId="{7B5B28D0-16D8-492A-96CB-7572D0ACAA94}" type="pres">
      <dgm:prSet presAssocID="{1CF8B61E-3526-4A36-985E-E06D698DE02F}" presName="sibTrans" presStyleLbl="sibTrans2D1" presStyleIdx="0" presStyleCnt="3" custScaleX="96253" custScaleY="63869" custLinFactNeighborX="20694" custLinFactNeighborY="-17223"/>
      <dgm:spPr/>
    </dgm:pt>
    <dgm:pt modelId="{F4E8555B-1C13-4F0D-94F3-5E05A16D8BDE}" type="pres">
      <dgm:prSet presAssocID="{8F1FCA30-9D9A-4D70-823C-BDA052AE5209}" presName="node" presStyleLbl="node1" presStyleIdx="1" presStyleCnt="3" custScaleX="196998" custRadScaleRad="118582" custRadScaleInc="24701">
        <dgm:presLayoutVars>
          <dgm:bulletEnabled val="1"/>
        </dgm:presLayoutVars>
      </dgm:prSet>
      <dgm:spPr/>
    </dgm:pt>
    <dgm:pt modelId="{90040EEF-57B2-4A45-AB8E-4D7F4232E466}" type="pres">
      <dgm:prSet presAssocID="{8F1FCA30-9D9A-4D70-823C-BDA052AE5209}" presName="dummy" presStyleCnt="0"/>
      <dgm:spPr/>
    </dgm:pt>
    <dgm:pt modelId="{28182F08-7C71-4377-B7AF-64226DD58E6B}" type="pres">
      <dgm:prSet presAssocID="{D9CF9D3E-6490-4A7C-BEB3-C285C569C476}" presName="sibTrans" presStyleLbl="sibTrans2D1" presStyleIdx="1" presStyleCnt="3" custScaleX="82218" custScaleY="56508" custLinFactNeighborX="1780" custLinFactNeighborY="-7168"/>
      <dgm:spPr/>
    </dgm:pt>
    <dgm:pt modelId="{61963379-76E5-491C-A0AE-324338E424AD}" type="pres">
      <dgm:prSet presAssocID="{9F0C9672-A2D2-4D27-8B0C-8ADBAC4CE81B}" presName="node" presStyleLbl="node1" presStyleIdx="2" presStyleCnt="3" custScaleX="182295" custRadScaleRad="126164" custRadScaleInc="-14741">
        <dgm:presLayoutVars>
          <dgm:bulletEnabled val="1"/>
        </dgm:presLayoutVars>
      </dgm:prSet>
      <dgm:spPr/>
    </dgm:pt>
    <dgm:pt modelId="{D60C38D8-506C-428A-AE89-C1E7CCF6B267}" type="pres">
      <dgm:prSet presAssocID="{9F0C9672-A2D2-4D27-8B0C-8ADBAC4CE81B}" presName="dummy" presStyleCnt="0"/>
      <dgm:spPr/>
    </dgm:pt>
    <dgm:pt modelId="{05DC51A8-446D-4611-A8B8-E39FF0A84A64}" type="pres">
      <dgm:prSet presAssocID="{FE6763C0-EF63-4C9E-89BE-D3985F5482C7}" presName="sibTrans" presStyleLbl="sibTrans2D1" presStyleIdx="2" presStyleCnt="3" custScaleX="81290" custScaleY="39345" custLinFactNeighborX="-25408" custLinFactNeighborY="-24726"/>
      <dgm:spPr/>
    </dgm:pt>
  </dgm:ptLst>
  <dgm:cxnLst>
    <dgm:cxn modelId="{5F28671B-ADC8-41B9-8B4A-AFDAD71F5CA3}" type="presOf" srcId="{8F9C25ED-155E-4C7F-A6ED-BECFD713CFD6}" destId="{5FA00E2D-6FEA-4281-8C2A-73C494FE3AA2}" srcOrd="0" destOrd="0" presId="urn:microsoft.com/office/officeart/2005/8/layout/radial6"/>
    <dgm:cxn modelId="{C7620C49-5725-4DC6-BA9D-26126DEEC335}" srcId="{8F9C25ED-155E-4C7F-A6ED-BECFD713CFD6}" destId="{D998491E-92FC-40CC-9414-0E9CA258CD22}" srcOrd="0" destOrd="0" parTransId="{FEDE71E9-0B90-461A-B79B-2532B14DD842}" sibTransId="{1CF8B61E-3526-4A36-985E-E06D698DE02F}"/>
    <dgm:cxn modelId="{627CA358-435B-48D0-B724-D80D09B7DF85}" srcId="{8F9C25ED-155E-4C7F-A6ED-BECFD713CFD6}" destId="{9F0C9672-A2D2-4D27-8B0C-8ADBAC4CE81B}" srcOrd="2" destOrd="0" parTransId="{5F78E222-DB1F-4DF7-8028-8FC187BD05FB}" sibTransId="{FE6763C0-EF63-4C9E-89BE-D3985F5482C7}"/>
    <dgm:cxn modelId="{B9A86364-5B5D-48F8-81CF-6BBC949E673A}" type="presOf" srcId="{D9CF9D3E-6490-4A7C-BEB3-C285C569C476}" destId="{28182F08-7C71-4377-B7AF-64226DD58E6B}" srcOrd="0" destOrd="0" presId="urn:microsoft.com/office/officeart/2005/8/layout/radial6"/>
    <dgm:cxn modelId="{EC2E2871-73AF-4FF4-A60E-4223323E8DAB}" type="presOf" srcId="{D998491E-92FC-40CC-9414-0E9CA258CD22}" destId="{F1271272-CD9B-4BEF-B850-5547F106B688}" srcOrd="0" destOrd="0" presId="urn:microsoft.com/office/officeart/2005/8/layout/radial6"/>
    <dgm:cxn modelId="{9057A57B-20CC-4E4E-A9B3-9A06B4A489D9}" type="presOf" srcId="{9F0C9672-A2D2-4D27-8B0C-8ADBAC4CE81B}" destId="{61963379-76E5-491C-A0AE-324338E424AD}" srcOrd="0" destOrd="0" presId="urn:microsoft.com/office/officeart/2005/8/layout/radial6"/>
    <dgm:cxn modelId="{50D56289-D751-4175-B911-E023CA5A6C52}" type="presOf" srcId="{FE6763C0-EF63-4C9E-89BE-D3985F5482C7}" destId="{05DC51A8-446D-4611-A8B8-E39FF0A84A64}" srcOrd="0" destOrd="0" presId="urn:microsoft.com/office/officeart/2005/8/layout/radial6"/>
    <dgm:cxn modelId="{EA28C28F-1ADF-4934-914E-57753AF25E53}" srcId="{8F9C25ED-155E-4C7F-A6ED-BECFD713CFD6}" destId="{8F1FCA30-9D9A-4D70-823C-BDA052AE5209}" srcOrd="1" destOrd="0" parTransId="{8170B7EE-5100-4CD7-A649-FAFCCC771612}" sibTransId="{D9CF9D3E-6490-4A7C-BEB3-C285C569C476}"/>
    <dgm:cxn modelId="{B1894FA9-2233-42D0-9304-85E01A89F1A4}" srcId="{45B3D68E-C836-4363-9A0F-599C39979D07}" destId="{8F9C25ED-155E-4C7F-A6ED-BECFD713CFD6}" srcOrd="0" destOrd="0" parTransId="{400DFC2D-AFD0-49D7-8745-5222053A2CFD}" sibTransId="{89AEFE72-7DB8-41DE-A8BF-D8444274093A}"/>
    <dgm:cxn modelId="{1C86CFB1-39B7-4028-8AC0-CB84B7052A76}" type="presOf" srcId="{8F1FCA30-9D9A-4D70-823C-BDA052AE5209}" destId="{F4E8555B-1C13-4F0D-94F3-5E05A16D8BDE}" srcOrd="0" destOrd="0" presId="urn:microsoft.com/office/officeart/2005/8/layout/radial6"/>
    <dgm:cxn modelId="{7C4E00E3-2525-4BDE-A3E4-613B6EDE6BCF}" type="presOf" srcId="{45B3D68E-C836-4363-9A0F-599C39979D07}" destId="{9859CD2C-355D-463D-9299-184DD4089729}" srcOrd="0" destOrd="0" presId="urn:microsoft.com/office/officeart/2005/8/layout/radial6"/>
    <dgm:cxn modelId="{82FEDEE9-2A67-4FDC-8756-CBCA32E8D802}" type="presOf" srcId="{1CF8B61E-3526-4A36-985E-E06D698DE02F}" destId="{7B5B28D0-16D8-492A-96CB-7572D0ACAA94}" srcOrd="0" destOrd="0" presId="urn:microsoft.com/office/officeart/2005/8/layout/radial6"/>
    <dgm:cxn modelId="{AB3B78B7-B79A-42FE-9DE0-7EEE3671FC6E}" type="presParOf" srcId="{9859CD2C-355D-463D-9299-184DD4089729}" destId="{5FA00E2D-6FEA-4281-8C2A-73C494FE3AA2}" srcOrd="0" destOrd="0" presId="urn:microsoft.com/office/officeart/2005/8/layout/radial6"/>
    <dgm:cxn modelId="{04308FAA-B4E5-4326-980C-239889E23D8A}" type="presParOf" srcId="{9859CD2C-355D-463D-9299-184DD4089729}" destId="{F1271272-CD9B-4BEF-B850-5547F106B688}" srcOrd="1" destOrd="0" presId="urn:microsoft.com/office/officeart/2005/8/layout/radial6"/>
    <dgm:cxn modelId="{AF4FFDD1-44A0-4C1F-86B9-04EB851565FC}" type="presParOf" srcId="{9859CD2C-355D-463D-9299-184DD4089729}" destId="{AD132215-E17E-49E7-98E5-A23C6C4AF28F}" srcOrd="2" destOrd="0" presId="urn:microsoft.com/office/officeart/2005/8/layout/radial6"/>
    <dgm:cxn modelId="{2923EE67-F2F3-4C48-AFD8-5741836AF319}" type="presParOf" srcId="{9859CD2C-355D-463D-9299-184DD4089729}" destId="{7B5B28D0-16D8-492A-96CB-7572D0ACAA94}" srcOrd="3" destOrd="0" presId="urn:microsoft.com/office/officeart/2005/8/layout/radial6"/>
    <dgm:cxn modelId="{42205F8C-9436-4D6E-93B2-3211F6E6308A}" type="presParOf" srcId="{9859CD2C-355D-463D-9299-184DD4089729}" destId="{F4E8555B-1C13-4F0D-94F3-5E05A16D8BDE}" srcOrd="4" destOrd="0" presId="urn:microsoft.com/office/officeart/2005/8/layout/radial6"/>
    <dgm:cxn modelId="{4C9B4105-EF84-45FF-83F8-75510E8AB055}" type="presParOf" srcId="{9859CD2C-355D-463D-9299-184DD4089729}" destId="{90040EEF-57B2-4A45-AB8E-4D7F4232E466}" srcOrd="5" destOrd="0" presId="urn:microsoft.com/office/officeart/2005/8/layout/radial6"/>
    <dgm:cxn modelId="{402778B8-7AE0-4C9A-97BE-A8BD22B0BB01}" type="presParOf" srcId="{9859CD2C-355D-463D-9299-184DD4089729}" destId="{28182F08-7C71-4377-B7AF-64226DD58E6B}" srcOrd="6" destOrd="0" presId="urn:microsoft.com/office/officeart/2005/8/layout/radial6"/>
    <dgm:cxn modelId="{3C0672C2-FF63-475B-841B-608DA118C744}" type="presParOf" srcId="{9859CD2C-355D-463D-9299-184DD4089729}" destId="{61963379-76E5-491C-A0AE-324338E424AD}" srcOrd="7" destOrd="0" presId="urn:microsoft.com/office/officeart/2005/8/layout/radial6"/>
    <dgm:cxn modelId="{CBEA5874-2790-49B9-A2C5-46121830BC87}" type="presParOf" srcId="{9859CD2C-355D-463D-9299-184DD4089729}" destId="{D60C38D8-506C-428A-AE89-C1E7CCF6B267}" srcOrd="8" destOrd="0" presId="urn:microsoft.com/office/officeart/2005/8/layout/radial6"/>
    <dgm:cxn modelId="{0DA6CFB5-74E3-4BD2-A11A-035669A561A7}" type="presParOf" srcId="{9859CD2C-355D-463D-9299-184DD4089729}" destId="{05DC51A8-446D-4611-A8B8-E39FF0A84A64}"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ADC84CB-4F94-4ED8-A82E-4CED895ED5BE}" type="doc">
      <dgm:prSet loTypeId="urn:microsoft.com/office/officeart/2005/8/layout/vList3" loCatId="picture" qsTypeId="urn:microsoft.com/office/officeart/2005/8/quickstyle/simple1" qsCatId="simple" csTypeId="urn:microsoft.com/office/officeart/2005/8/colors/colorful1" csCatId="colorful" phldr="1"/>
      <dgm:spPr/>
      <dgm:t>
        <a:bodyPr/>
        <a:lstStyle/>
        <a:p>
          <a:endParaRPr lang="en-US"/>
        </a:p>
      </dgm:t>
    </dgm:pt>
    <dgm:pt modelId="{46597116-83B2-407B-8F63-73F83650640F}">
      <dgm:prSet custT="1"/>
      <dgm:spPr>
        <a:solidFill>
          <a:schemeClr val="accent2">
            <a:lumMod val="40000"/>
            <a:lumOff val="60000"/>
          </a:schemeClr>
        </a:solidFill>
      </dgm:spPr>
      <dgm:t>
        <a:bodyPr/>
        <a:lstStyle/>
        <a:p>
          <a:r>
            <a:rPr lang="en-US" sz="2000" dirty="0">
              <a:solidFill>
                <a:schemeClr val="tx1"/>
              </a:solidFill>
            </a:rPr>
            <a:t>Considering the teaching practice in a more dynamic and holistic way taking into account contextual conditions</a:t>
          </a:r>
        </a:p>
      </dgm:t>
    </dgm:pt>
    <dgm:pt modelId="{1CE004E8-F0CE-421F-ADF8-FD1864416587}" type="parTrans" cxnId="{7B5D7782-A5BF-4179-AB55-183A0375B889}">
      <dgm:prSet/>
      <dgm:spPr/>
      <dgm:t>
        <a:bodyPr/>
        <a:lstStyle/>
        <a:p>
          <a:endParaRPr lang="en-US"/>
        </a:p>
      </dgm:t>
    </dgm:pt>
    <dgm:pt modelId="{28324DC4-4D30-4CCE-BAAA-02FAD623D61F}" type="sibTrans" cxnId="{7B5D7782-A5BF-4179-AB55-183A0375B889}">
      <dgm:prSet/>
      <dgm:spPr/>
      <dgm:t>
        <a:bodyPr/>
        <a:lstStyle/>
        <a:p>
          <a:endParaRPr lang="en-US"/>
        </a:p>
      </dgm:t>
    </dgm:pt>
    <dgm:pt modelId="{7A234095-9376-45B3-A486-C0DE84884432}">
      <dgm:prSet custT="1"/>
      <dgm:spPr>
        <a:solidFill>
          <a:schemeClr val="accent2">
            <a:lumMod val="40000"/>
            <a:lumOff val="60000"/>
          </a:schemeClr>
        </a:solidFill>
      </dgm:spPr>
      <dgm:t>
        <a:bodyPr/>
        <a:lstStyle/>
        <a:p>
          <a:r>
            <a:rPr lang="en-US" sz="2000" dirty="0">
              <a:solidFill>
                <a:schemeClr val="tx1"/>
              </a:solidFill>
            </a:rPr>
            <a:t>Incorporate in teacher education new dimensions promoted in the mathematics curriculum in the different countries and beyond them</a:t>
          </a:r>
        </a:p>
      </dgm:t>
    </dgm:pt>
    <dgm:pt modelId="{970FB431-DB73-480F-AF3D-94BACD80E89B}" type="parTrans" cxnId="{52BBF377-5B39-4AB2-A111-3D95C072E4B7}">
      <dgm:prSet/>
      <dgm:spPr/>
      <dgm:t>
        <a:bodyPr/>
        <a:lstStyle/>
        <a:p>
          <a:endParaRPr lang="en-US"/>
        </a:p>
      </dgm:t>
    </dgm:pt>
    <dgm:pt modelId="{86A0C33E-9A34-4FCB-8E72-909A171348F1}" type="sibTrans" cxnId="{52BBF377-5B39-4AB2-A111-3D95C072E4B7}">
      <dgm:prSet/>
      <dgm:spPr/>
      <dgm:t>
        <a:bodyPr/>
        <a:lstStyle/>
        <a:p>
          <a:endParaRPr lang="en-US"/>
        </a:p>
      </dgm:t>
    </dgm:pt>
    <dgm:pt modelId="{EA107F05-3723-43EF-A6FB-FA3FC0FD2751}">
      <dgm:prSet custT="1"/>
      <dgm:spPr>
        <a:solidFill>
          <a:schemeClr val="accent2">
            <a:lumMod val="40000"/>
            <a:lumOff val="60000"/>
          </a:schemeClr>
        </a:solidFill>
      </dgm:spPr>
      <dgm:t>
        <a:bodyPr/>
        <a:lstStyle/>
        <a:p>
          <a:r>
            <a:rPr lang="en-US" sz="2000" dirty="0">
              <a:solidFill>
                <a:schemeClr val="tx1"/>
              </a:solidFill>
            </a:rPr>
            <a:t>Transform our long research experiences on mathematics teaching and mathematics teacher education to integrate new perspectives with which we are not familiar</a:t>
          </a:r>
        </a:p>
      </dgm:t>
    </dgm:pt>
    <dgm:pt modelId="{79200CD5-95CA-49A7-9B6D-6471339E8837}" type="parTrans" cxnId="{B59E5420-E165-492F-AC22-9DE747F24B8B}">
      <dgm:prSet/>
      <dgm:spPr/>
      <dgm:t>
        <a:bodyPr/>
        <a:lstStyle/>
        <a:p>
          <a:endParaRPr lang="en-US"/>
        </a:p>
      </dgm:t>
    </dgm:pt>
    <dgm:pt modelId="{F964E15D-638C-428B-A578-804C4E0E37D9}" type="sibTrans" cxnId="{B59E5420-E165-492F-AC22-9DE747F24B8B}">
      <dgm:prSet/>
      <dgm:spPr/>
      <dgm:t>
        <a:bodyPr/>
        <a:lstStyle/>
        <a:p>
          <a:endParaRPr lang="en-US"/>
        </a:p>
      </dgm:t>
    </dgm:pt>
    <dgm:pt modelId="{B88FA4ED-7E2D-4EFD-9299-63CEEF712C1D}">
      <dgm:prSet custT="1"/>
      <dgm:spPr>
        <a:solidFill>
          <a:schemeClr val="accent2">
            <a:lumMod val="40000"/>
            <a:lumOff val="60000"/>
          </a:schemeClr>
        </a:solidFill>
      </dgm:spPr>
      <dgm:t>
        <a:bodyPr/>
        <a:lstStyle/>
        <a:p>
          <a:r>
            <a:rPr lang="en-US" sz="2000" dirty="0">
              <a:solidFill>
                <a:schemeClr val="tx1"/>
              </a:solidFill>
            </a:rPr>
            <a:t>Make closer links between mathematical inquiry, teaching inquiry and research inquiry</a:t>
          </a:r>
        </a:p>
      </dgm:t>
    </dgm:pt>
    <dgm:pt modelId="{31340CEE-71F9-4CF8-836E-019347907091}" type="parTrans" cxnId="{6989F4E2-1474-4449-97B5-31FFA8A3588F}">
      <dgm:prSet/>
      <dgm:spPr/>
      <dgm:t>
        <a:bodyPr/>
        <a:lstStyle/>
        <a:p>
          <a:endParaRPr lang="en-US"/>
        </a:p>
      </dgm:t>
    </dgm:pt>
    <dgm:pt modelId="{D7CEA6B5-1FF0-4041-A44F-104D33A498C5}" type="sibTrans" cxnId="{6989F4E2-1474-4449-97B5-31FFA8A3588F}">
      <dgm:prSet/>
      <dgm:spPr/>
      <dgm:t>
        <a:bodyPr/>
        <a:lstStyle/>
        <a:p>
          <a:endParaRPr lang="en-US"/>
        </a:p>
      </dgm:t>
    </dgm:pt>
    <dgm:pt modelId="{3E273785-D586-46B0-BB4D-14712327DA44}" type="pres">
      <dgm:prSet presAssocID="{1ADC84CB-4F94-4ED8-A82E-4CED895ED5BE}" presName="linearFlow" presStyleCnt="0">
        <dgm:presLayoutVars>
          <dgm:dir/>
          <dgm:resizeHandles val="exact"/>
        </dgm:presLayoutVars>
      </dgm:prSet>
      <dgm:spPr/>
    </dgm:pt>
    <dgm:pt modelId="{8F6C4A08-2959-41BB-9789-A52CE1423DE5}" type="pres">
      <dgm:prSet presAssocID="{46597116-83B2-407B-8F63-73F83650640F}" presName="composite" presStyleCnt="0"/>
      <dgm:spPr/>
    </dgm:pt>
    <dgm:pt modelId="{DECF0EB8-1B78-4FAA-994E-08BDE51E8BD1}" type="pres">
      <dgm:prSet presAssocID="{46597116-83B2-407B-8F63-73F83650640F}" presName="imgShp" presStyleLbl="fgImgPlace1" presStyleIdx="0" presStyleCnt="4"/>
      <dgm:spPr>
        <a:solidFill>
          <a:schemeClr val="accent2">
            <a:lumMod val="20000"/>
            <a:lumOff val="80000"/>
          </a:schemeClr>
        </a:solidFill>
      </dgm:spPr>
    </dgm:pt>
    <dgm:pt modelId="{B18199CA-6A0B-4389-81E3-1DF072E575A3}" type="pres">
      <dgm:prSet presAssocID="{46597116-83B2-407B-8F63-73F83650640F}" presName="txShp" presStyleLbl="node1" presStyleIdx="0" presStyleCnt="4">
        <dgm:presLayoutVars>
          <dgm:bulletEnabled val="1"/>
        </dgm:presLayoutVars>
      </dgm:prSet>
      <dgm:spPr/>
    </dgm:pt>
    <dgm:pt modelId="{820E0DA5-8E2C-4AD8-971B-66FF834BD4BA}" type="pres">
      <dgm:prSet presAssocID="{28324DC4-4D30-4CCE-BAAA-02FAD623D61F}" presName="spacing" presStyleCnt="0"/>
      <dgm:spPr/>
    </dgm:pt>
    <dgm:pt modelId="{A6B0D269-3C88-4C6F-A686-FECBA0756FDC}" type="pres">
      <dgm:prSet presAssocID="{7A234095-9376-45B3-A486-C0DE84884432}" presName="composite" presStyleCnt="0"/>
      <dgm:spPr/>
    </dgm:pt>
    <dgm:pt modelId="{8F60C4D0-9BAE-416A-BD16-0A8F04CDB9A0}" type="pres">
      <dgm:prSet presAssocID="{7A234095-9376-45B3-A486-C0DE84884432}" presName="imgShp" presStyleLbl="fgImgPlace1" presStyleIdx="1" presStyleCnt="4"/>
      <dgm:spPr>
        <a:solidFill>
          <a:schemeClr val="accent2">
            <a:lumMod val="20000"/>
            <a:lumOff val="80000"/>
          </a:schemeClr>
        </a:solidFill>
      </dgm:spPr>
    </dgm:pt>
    <dgm:pt modelId="{75BAD18D-9C5F-403F-A7B4-919A7F8E7E2E}" type="pres">
      <dgm:prSet presAssocID="{7A234095-9376-45B3-A486-C0DE84884432}" presName="txShp" presStyleLbl="node1" presStyleIdx="1" presStyleCnt="4">
        <dgm:presLayoutVars>
          <dgm:bulletEnabled val="1"/>
        </dgm:presLayoutVars>
      </dgm:prSet>
      <dgm:spPr/>
    </dgm:pt>
    <dgm:pt modelId="{F770D121-D642-4F5F-B9CD-C497C327B448}" type="pres">
      <dgm:prSet presAssocID="{86A0C33E-9A34-4FCB-8E72-909A171348F1}" presName="spacing" presStyleCnt="0"/>
      <dgm:spPr/>
    </dgm:pt>
    <dgm:pt modelId="{E1B5BAE0-1560-45AD-AC1D-4365F2FF4D6C}" type="pres">
      <dgm:prSet presAssocID="{EA107F05-3723-43EF-A6FB-FA3FC0FD2751}" presName="composite" presStyleCnt="0"/>
      <dgm:spPr/>
    </dgm:pt>
    <dgm:pt modelId="{C034D0CD-5D99-4BF3-873C-483756B4A181}" type="pres">
      <dgm:prSet presAssocID="{EA107F05-3723-43EF-A6FB-FA3FC0FD2751}" presName="imgShp" presStyleLbl="fgImgPlace1" presStyleIdx="2" presStyleCnt="4"/>
      <dgm:spPr>
        <a:solidFill>
          <a:schemeClr val="accent2">
            <a:lumMod val="20000"/>
            <a:lumOff val="80000"/>
          </a:schemeClr>
        </a:solidFill>
      </dgm:spPr>
    </dgm:pt>
    <dgm:pt modelId="{86B79C0B-076C-47DD-9F98-016F8E330FE6}" type="pres">
      <dgm:prSet presAssocID="{EA107F05-3723-43EF-A6FB-FA3FC0FD2751}" presName="txShp" presStyleLbl="node1" presStyleIdx="2" presStyleCnt="4">
        <dgm:presLayoutVars>
          <dgm:bulletEnabled val="1"/>
        </dgm:presLayoutVars>
      </dgm:prSet>
      <dgm:spPr/>
    </dgm:pt>
    <dgm:pt modelId="{7A929F15-BEF6-4DCA-A887-EC46113FC884}" type="pres">
      <dgm:prSet presAssocID="{F964E15D-638C-428B-A578-804C4E0E37D9}" presName="spacing" presStyleCnt="0"/>
      <dgm:spPr/>
    </dgm:pt>
    <dgm:pt modelId="{7D91F11A-0AD0-45AC-83C8-48621148E940}" type="pres">
      <dgm:prSet presAssocID="{B88FA4ED-7E2D-4EFD-9299-63CEEF712C1D}" presName="composite" presStyleCnt="0"/>
      <dgm:spPr/>
    </dgm:pt>
    <dgm:pt modelId="{6F6E12F7-315F-4C1D-AD26-605F4A4B52C1}" type="pres">
      <dgm:prSet presAssocID="{B88FA4ED-7E2D-4EFD-9299-63CEEF712C1D}" presName="imgShp" presStyleLbl="fgImgPlace1" presStyleIdx="3" presStyleCnt="4"/>
      <dgm:spPr>
        <a:solidFill>
          <a:schemeClr val="accent2">
            <a:lumMod val="20000"/>
            <a:lumOff val="80000"/>
          </a:schemeClr>
        </a:solidFill>
      </dgm:spPr>
    </dgm:pt>
    <dgm:pt modelId="{56D3ED48-ED9F-40FC-9AEB-34F5812FE8E6}" type="pres">
      <dgm:prSet presAssocID="{B88FA4ED-7E2D-4EFD-9299-63CEEF712C1D}" presName="txShp" presStyleLbl="node1" presStyleIdx="3" presStyleCnt="4">
        <dgm:presLayoutVars>
          <dgm:bulletEnabled val="1"/>
        </dgm:presLayoutVars>
      </dgm:prSet>
      <dgm:spPr/>
    </dgm:pt>
  </dgm:ptLst>
  <dgm:cxnLst>
    <dgm:cxn modelId="{B59E5420-E165-492F-AC22-9DE747F24B8B}" srcId="{1ADC84CB-4F94-4ED8-A82E-4CED895ED5BE}" destId="{EA107F05-3723-43EF-A6FB-FA3FC0FD2751}" srcOrd="2" destOrd="0" parTransId="{79200CD5-95CA-49A7-9B6D-6471339E8837}" sibTransId="{F964E15D-638C-428B-A578-804C4E0E37D9}"/>
    <dgm:cxn modelId="{FBE8FE3B-5268-448C-AEAB-00245C85E02D}" type="presOf" srcId="{EA107F05-3723-43EF-A6FB-FA3FC0FD2751}" destId="{86B79C0B-076C-47DD-9F98-016F8E330FE6}" srcOrd="0" destOrd="0" presId="urn:microsoft.com/office/officeart/2005/8/layout/vList3"/>
    <dgm:cxn modelId="{EF881248-9DFE-4AC0-87BB-8CBFB93F6801}" type="presOf" srcId="{B88FA4ED-7E2D-4EFD-9299-63CEEF712C1D}" destId="{56D3ED48-ED9F-40FC-9AEB-34F5812FE8E6}" srcOrd="0" destOrd="0" presId="urn:microsoft.com/office/officeart/2005/8/layout/vList3"/>
    <dgm:cxn modelId="{71C1936D-AF68-4603-8EC2-40D242C00B05}" type="presOf" srcId="{7A234095-9376-45B3-A486-C0DE84884432}" destId="{75BAD18D-9C5F-403F-A7B4-919A7F8E7E2E}" srcOrd="0" destOrd="0" presId="urn:microsoft.com/office/officeart/2005/8/layout/vList3"/>
    <dgm:cxn modelId="{A1F74C70-3EE8-4F84-A4F8-B61BA33D1A5E}" type="presOf" srcId="{1ADC84CB-4F94-4ED8-A82E-4CED895ED5BE}" destId="{3E273785-D586-46B0-BB4D-14712327DA44}" srcOrd="0" destOrd="0" presId="urn:microsoft.com/office/officeart/2005/8/layout/vList3"/>
    <dgm:cxn modelId="{52BBF377-5B39-4AB2-A111-3D95C072E4B7}" srcId="{1ADC84CB-4F94-4ED8-A82E-4CED895ED5BE}" destId="{7A234095-9376-45B3-A486-C0DE84884432}" srcOrd="1" destOrd="0" parTransId="{970FB431-DB73-480F-AF3D-94BACD80E89B}" sibTransId="{86A0C33E-9A34-4FCB-8E72-909A171348F1}"/>
    <dgm:cxn modelId="{7B5D7782-A5BF-4179-AB55-183A0375B889}" srcId="{1ADC84CB-4F94-4ED8-A82E-4CED895ED5BE}" destId="{46597116-83B2-407B-8F63-73F83650640F}" srcOrd="0" destOrd="0" parTransId="{1CE004E8-F0CE-421F-ADF8-FD1864416587}" sibTransId="{28324DC4-4D30-4CCE-BAAA-02FAD623D61F}"/>
    <dgm:cxn modelId="{4940BBA5-5C16-4C2F-B0E5-4717DCC54204}" type="presOf" srcId="{46597116-83B2-407B-8F63-73F83650640F}" destId="{B18199CA-6A0B-4389-81E3-1DF072E575A3}" srcOrd="0" destOrd="0" presId="urn:microsoft.com/office/officeart/2005/8/layout/vList3"/>
    <dgm:cxn modelId="{6989F4E2-1474-4449-97B5-31FFA8A3588F}" srcId="{1ADC84CB-4F94-4ED8-A82E-4CED895ED5BE}" destId="{B88FA4ED-7E2D-4EFD-9299-63CEEF712C1D}" srcOrd="3" destOrd="0" parTransId="{31340CEE-71F9-4CF8-836E-019347907091}" sibTransId="{D7CEA6B5-1FF0-4041-A44F-104D33A498C5}"/>
    <dgm:cxn modelId="{4D4C24A7-720D-4850-A2B8-DE5D017AD4D1}" type="presParOf" srcId="{3E273785-D586-46B0-BB4D-14712327DA44}" destId="{8F6C4A08-2959-41BB-9789-A52CE1423DE5}" srcOrd="0" destOrd="0" presId="urn:microsoft.com/office/officeart/2005/8/layout/vList3"/>
    <dgm:cxn modelId="{798280D7-3234-45AC-9AEF-402DB9D34565}" type="presParOf" srcId="{8F6C4A08-2959-41BB-9789-A52CE1423DE5}" destId="{DECF0EB8-1B78-4FAA-994E-08BDE51E8BD1}" srcOrd="0" destOrd="0" presId="urn:microsoft.com/office/officeart/2005/8/layout/vList3"/>
    <dgm:cxn modelId="{50A3DF71-C202-49BF-A952-3DA401AC8037}" type="presParOf" srcId="{8F6C4A08-2959-41BB-9789-A52CE1423DE5}" destId="{B18199CA-6A0B-4389-81E3-1DF072E575A3}" srcOrd="1" destOrd="0" presId="urn:microsoft.com/office/officeart/2005/8/layout/vList3"/>
    <dgm:cxn modelId="{1F5D02FA-B86B-463B-ACFA-8494C4A6EF1F}" type="presParOf" srcId="{3E273785-D586-46B0-BB4D-14712327DA44}" destId="{820E0DA5-8E2C-4AD8-971B-66FF834BD4BA}" srcOrd="1" destOrd="0" presId="urn:microsoft.com/office/officeart/2005/8/layout/vList3"/>
    <dgm:cxn modelId="{96723078-BEB1-47C0-B67A-4C56F2D338A2}" type="presParOf" srcId="{3E273785-D586-46B0-BB4D-14712327DA44}" destId="{A6B0D269-3C88-4C6F-A686-FECBA0756FDC}" srcOrd="2" destOrd="0" presId="urn:microsoft.com/office/officeart/2005/8/layout/vList3"/>
    <dgm:cxn modelId="{097E04AB-6C53-4F69-A90E-2469C2A266FE}" type="presParOf" srcId="{A6B0D269-3C88-4C6F-A686-FECBA0756FDC}" destId="{8F60C4D0-9BAE-416A-BD16-0A8F04CDB9A0}" srcOrd="0" destOrd="0" presId="urn:microsoft.com/office/officeart/2005/8/layout/vList3"/>
    <dgm:cxn modelId="{70D08F55-671D-4091-9497-716E9474000F}" type="presParOf" srcId="{A6B0D269-3C88-4C6F-A686-FECBA0756FDC}" destId="{75BAD18D-9C5F-403F-A7B4-919A7F8E7E2E}" srcOrd="1" destOrd="0" presId="urn:microsoft.com/office/officeart/2005/8/layout/vList3"/>
    <dgm:cxn modelId="{61C055E7-97B5-42DC-869A-6FB8CE01123C}" type="presParOf" srcId="{3E273785-D586-46B0-BB4D-14712327DA44}" destId="{F770D121-D642-4F5F-B9CD-C497C327B448}" srcOrd="3" destOrd="0" presId="urn:microsoft.com/office/officeart/2005/8/layout/vList3"/>
    <dgm:cxn modelId="{C2C0138D-5828-4EAE-87E6-E84BE2562979}" type="presParOf" srcId="{3E273785-D586-46B0-BB4D-14712327DA44}" destId="{E1B5BAE0-1560-45AD-AC1D-4365F2FF4D6C}" srcOrd="4" destOrd="0" presId="urn:microsoft.com/office/officeart/2005/8/layout/vList3"/>
    <dgm:cxn modelId="{9682ABBA-14F6-493B-9EAF-57355C0D517E}" type="presParOf" srcId="{E1B5BAE0-1560-45AD-AC1D-4365F2FF4D6C}" destId="{C034D0CD-5D99-4BF3-873C-483756B4A181}" srcOrd="0" destOrd="0" presId="urn:microsoft.com/office/officeart/2005/8/layout/vList3"/>
    <dgm:cxn modelId="{49D614C4-F23A-4999-A3E2-6F06167ABD98}" type="presParOf" srcId="{E1B5BAE0-1560-45AD-AC1D-4365F2FF4D6C}" destId="{86B79C0B-076C-47DD-9F98-016F8E330FE6}" srcOrd="1" destOrd="0" presId="urn:microsoft.com/office/officeart/2005/8/layout/vList3"/>
    <dgm:cxn modelId="{5B6340E2-4574-470B-96E0-4693F6C4A207}" type="presParOf" srcId="{3E273785-D586-46B0-BB4D-14712327DA44}" destId="{7A929F15-BEF6-4DCA-A887-EC46113FC884}" srcOrd="5" destOrd="0" presId="urn:microsoft.com/office/officeart/2005/8/layout/vList3"/>
    <dgm:cxn modelId="{3BCB64EC-5251-43A4-809B-DAD2F6A41808}" type="presParOf" srcId="{3E273785-D586-46B0-BB4D-14712327DA44}" destId="{7D91F11A-0AD0-45AC-83C8-48621148E940}" srcOrd="6" destOrd="0" presId="urn:microsoft.com/office/officeart/2005/8/layout/vList3"/>
    <dgm:cxn modelId="{658E2904-BAF1-4762-9A72-025352CF5361}" type="presParOf" srcId="{7D91F11A-0AD0-45AC-83C8-48621148E940}" destId="{6F6E12F7-315F-4C1D-AD26-605F4A4B52C1}" srcOrd="0" destOrd="0" presId="urn:microsoft.com/office/officeart/2005/8/layout/vList3"/>
    <dgm:cxn modelId="{4C8F35E8-8A88-4A33-B514-C1252D90AD5E}" type="presParOf" srcId="{7D91F11A-0AD0-45AC-83C8-48621148E940}" destId="{56D3ED48-ED9F-40FC-9AEB-34F5812FE8E6}"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97B97-15A2-4A58-9C87-95AC7BE98E5A}">
      <dsp:nvSpPr>
        <dsp:cNvPr id="0" name=""/>
        <dsp:cNvSpPr/>
      </dsp:nvSpPr>
      <dsp:spPr>
        <a:xfrm>
          <a:off x="-6304527" y="-964724"/>
          <a:ext cx="7506919" cy="7506919"/>
        </a:xfrm>
        <a:prstGeom prst="blockArc">
          <a:avLst>
            <a:gd name="adj1" fmla="val 18900000"/>
            <a:gd name="adj2" fmla="val 2700000"/>
            <a:gd name="adj3" fmla="val 288"/>
          </a:avLst>
        </a:prstGeom>
        <a:noFill/>
        <a:ln w="19050" cap="flat" cmpd="sng" algn="ctr">
          <a:solidFill>
            <a:schemeClr val="accent2">
              <a:lumMod val="75000"/>
            </a:schemeClr>
          </a:solidFill>
          <a:prstDash val="solid"/>
          <a:miter lim="800000"/>
        </a:ln>
        <a:effectLst/>
      </dsp:spPr>
      <dsp:style>
        <a:lnRef idx="2">
          <a:scrgbClr r="0" g="0" b="0"/>
        </a:lnRef>
        <a:fillRef idx="0">
          <a:scrgbClr r="0" g="0" b="0"/>
        </a:fillRef>
        <a:effectRef idx="0">
          <a:scrgbClr r="0" g="0" b="0"/>
        </a:effectRef>
        <a:fontRef idx="minor"/>
      </dsp:style>
    </dsp:sp>
    <dsp:sp modelId="{80CB3311-1707-468B-8D39-400100655B04}">
      <dsp:nvSpPr>
        <dsp:cNvPr id="0" name=""/>
        <dsp:cNvSpPr/>
      </dsp:nvSpPr>
      <dsp:spPr>
        <a:xfrm>
          <a:off x="774152" y="557747"/>
          <a:ext cx="8952008" cy="1115494"/>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5423"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Research on mathematics teaching and mathematics teacher education does not take significantly into account the complexity of mathematics teaching and learning</a:t>
          </a:r>
          <a:r>
            <a:rPr lang="el-GR" sz="1800" b="1" kern="1200" dirty="0">
              <a:solidFill>
                <a:schemeClr val="tx1"/>
              </a:solidFill>
            </a:rPr>
            <a:t>. </a:t>
          </a:r>
          <a:r>
            <a:rPr lang="en-US" sz="1800" b="1" kern="1200" dirty="0">
              <a:solidFill>
                <a:schemeClr val="tx1"/>
              </a:solidFill>
            </a:rPr>
            <a:t>Research does not consider contextual issues to a large extent to address the complexity (Skott 2019)</a:t>
          </a:r>
          <a:endParaRPr lang="en-GB" sz="1800" b="1" kern="1200" dirty="0">
            <a:solidFill>
              <a:schemeClr val="tx1"/>
            </a:solidFill>
          </a:endParaRPr>
        </a:p>
      </dsp:txBody>
      <dsp:txXfrm>
        <a:off x="774152" y="557747"/>
        <a:ext cx="8952008" cy="1115494"/>
      </dsp:txXfrm>
    </dsp:sp>
    <dsp:sp modelId="{27B19707-7C53-403A-91E6-EC98A08A4A7B}">
      <dsp:nvSpPr>
        <dsp:cNvPr id="0" name=""/>
        <dsp:cNvSpPr/>
      </dsp:nvSpPr>
      <dsp:spPr>
        <a:xfrm>
          <a:off x="76969" y="418310"/>
          <a:ext cx="1394367" cy="1394367"/>
        </a:xfrm>
        <a:prstGeom prst="ellipse">
          <a:avLst/>
        </a:prstGeom>
        <a:solidFill>
          <a:schemeClr val="lt1">
            <a:hueOff val="0"/>
            <a:satOff val="0"/>
            <a:lumOff val="0"/>
            <a:alphaOff val="0"/>
          </a:schemeClr>
        </a:solidFill>
        <a:ln w="19050" cap="flat" cmpd="sng" algn="ctr">
          <a:solidFill>
            <a:srgbClr val="E97132"/>
          </a:solidFill>
          <a:prstDash val="solid"/>
          <a:miter lim="800000"/>
        </a:ln>
        <a:effectLst/>
      </dsp:spPr>
      <dsp:style>
        <a:lnRef idx="2">
          <a:scrgbClr r="0" g="0" b="0"/>
        </a:lnRef>
        <a:fillRef idx="1">
          <a:scrgbClr r="0" g="0" b="0"/>
        </a:fillRef>
        <a:effectRef idx="0">
          <a:scrgbClr r="0" g="0" b="0"/>
        </a:effectRef>
        <a:fontRef idx="minor"/>
      </dsp:style>
    </dsp:sp>
    <dsp:sp modelId="{28546069-4F40-418D-9C3A-52BD9204BB89}">
      <dsp:nvSpPr>
        <dsp:cNvPr id="0" name=""/>
        <dsp:cNvSpPr/>
      </dsp:nvSpPr>
      <dsp:spPr>
        <a:xfrm>
          <a:off x="1179634" y="2230988"/>
          <a:ext cx="8546526" cy="1115494"/>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5423" tIns="45720" rIns="45720" bIns="4572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1"/>
              </a:solidFill>
            </a:rPr>
            <a:t>Published research </a:t>
          </a:r>
          <a:r>
            <a:rPr lang="en-GB" sz="1800" b="1" kern="1200" dirty="0">
              <a:solidFill>
                <a:schemeClr val="tx1"/>
              </a:solidFill>
            </a:rPr>
            <a:t>shows the under-representation of authors from various world regions and so there is a dominance of the research domain by a few (Darragh et al. 2024). So, our understanding of the mathematics-teaching learning practice is rather mis-leading </a:t>
          </a:r>
        </a:p>
      </dsp:txBody>
      <dsp:txXfrm>
        <a:off x="1179634" y="2230988"/>
        <a:ext cx="8546526" cy="1115494"/>
      </dsp:txXfrm>
    </dsp:sp>
    <dsp:sp modelId="{7CB87C85-D8B1-4902-948D-9D0780D1D51F}">
      <dsp:nvSpPr>
        <dsp:cNvPr id="0" name=""/>
        <dsp:cNvSpPr/>
      </dsp:nvSpPr>
      <dsp:spPr>
        <a:xfrm>
          <a:off x="482451" y="2091551"/>
          <a:ext cx="1394367" cy="1394367"/>
        </a:xfrm>
        <a:prstGeom prst="ellipse">
          <a:avLst/>
        </a:prstGeom>
        <a:solidFill>
          <a:schemeClr val="lt1">
            <a:hueOff val="0"/>
            <a:satOff val="0"/>
            <a:lumOff val="0"/>
            <a:alphaOff val="0"/>
          </a:schemeClr>
        </a:solidFill>
        <a:ln w="19050" cap="flat" cmpd="sng" algn="ctr">
          <a:solidFill>
            <a:srgbClr val="E97132"/>
          </a:solidFill>
          <a:prstDash val="solid"/>
          <a:miter lim="800000"/>
        </a:ln>
        <a:effectLst/>
      </dsp:spPr>
      <dsp:style>
        <a:lnRef idx="2">
          <a:scrgbClr r="0" g="0" b="0"/>
        </a:lnRef>
        <a:fillRef idx="1">
          <a:scrgbClr r="0" g="0" b="0"/>
        </a:fillRef>
        <a:effectRef idx="0">
          <a:scrgbClr r="0" g="0" b="0"/>
        </a:effectRef>
        <a:fontRef idx="minor"/>
      </dsp:style>
    </dsp:sp>
    <dsp:sp modelId="{65745C80-1327-4A0A-B34E-535BDB7FC3BA}">
      <dsp:nvSpPr>
        <dsp:cNvPr id="0" name=""/>
        <dsp:cNvSpPr/>
      </dsp:nvSpPr>
      <dsp:spPr>
        <a:xfrm>
          <a:off x="774152" y="3904229"/>
          <a:ext cx="8952008" cy="1115494"/>
        </a:xfrm>
        <a:prstGeom prst="rect">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5423" tIns="45720" rIns="45720" bIns="45720" numCol="1" spcCol="1270" anchor="ctr" anchorCtr="0">
          <a:noAutofit/>
        </a:bodyPr>
        <a:lstStyle/>
        <a:p>
          <a:pPr marL="0" lvl="0" indent="0" algn="l" defTabSz="800100">
            <a:lnSpc>
              <a:spcPct val="90000"/>
            </a:lnSpc>
            <a:spcBef>
              <a:spcPct val="0"/>
            </a:spcBef>
            <a:spcAft>
              <a:spcPct val="35000"/>
            </a:spcAft>
            <a:buNone/>
          </a:pPr>
          <a:r>
            <a:rPr lang="en-GR" sz="1800" b="1" kern="1200" dirty="0">
              <a:solidFill>
                <a:schemeClr val="tx1"/>
              </a:solidFill>
            </a:rPr>
            <a:t>The </a:t>
          </a:r>
          <a:r>
            <a:rPr lang="en-US" sz="1800" b="1" kern="1200" dirty="0">
              <a:solidFill>
                <a:schemeClr val="tx1"/>
              </a:solidFill>
            </a:rPr>
            <a:t>need to build a common language of what we mean by practice (Charalambous and Delaney 2020)</a:t>
          </a:r>
          <a:endParaRPr lang="en-GB" sz="1800" b="1" kern="1200" dirty="0">
            <a:solidFill>
              <a:schemeClr val="tx1"/>
            </a:solidFill>
          </a:endParaRPr>
        </a:p>
      </dsp:txBody>
      <dsp:txXfrm>
        <a:off x="774152" y="3904229"/>
        <a:ext cx="8952008" cy="1115494"/>
      </dsp:txXfrm>
    </dsp:sp>
    <dsp:sp modelId="{A6D71D88-5A58-4AFE-8D1B-394B9BA46CF9}">
      <dsp:nvSpPr>
        <dsp:cNvPr id="0" name=""/>
        <dsp:cNvSpPr/>
      </dsp:nvSpPr>
      <dsp:spPr>
        <a:xfrm>
          <a:off x="76969" y="3764792"/>
          <a:ext cx="1394367" cy="1394367"/>
        </a:xfrm>
        <a:prstGeom prst="ellipse">
          <a:avLst/>
        </a:prstGeom>
        <a:solidFill>
          <a:schemeClr val="lt1">
            <a:hueOff val="0"/>
            <a:satOff val="0"/>
            <a:lumOff val="0"/>
            <a:alphaOff val="0"/>
          </a:schemeClr>
        </a:solidFill>
        <a:ln w="19050" cap="flat" cmpd="sng" algn="ctr">
          <a:solidFill>
            <a:srgbClr val="E97132"/>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757E0-A693-47EE-A296-5F64F357B2D0}">
      <dsp:nvSpPr>
        <dsp:cNvPr id="0" name=""/>
        <dsp:cNvSpPr/>
      </dsp:nvSpPr>
      <dsp:spPr>
        <a:xfrm>
          <a:off x="3214385" y="69664"/>
          <a:ext cx="3343878" cy="3343878"/>
        </a:xfrm>
        <a:prstGeom prst="ellipse">
          <a:avLst/>
        </a:prstGeom>
        <a:solidFill>
          <a:schemeClr val="accent2">
            <a:lumMod val="40000"/>
            <a:lumOff val="60000"/>
            <a:alpha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R" sz="2000" b="1" kern="1200" dirty="0"/>
            <a:t>Research and practice informed approaches </a:t>
          </a:r>
          <a:endParaRPr lang="en-GB" sz="2000" b="1" kern="1200" dirty="0"/>
        </a:p>
        <a:p>
          <a:pPr marL="0" lvl="0" indent="0" algn="ctr" defTabSz="889000">
            <a:lnSpc>
              <a:spcPct val="90000"/>
            </a:lnSpc>
            <a:spcBef>
              <a:spcPct val="0"/>
            </a:spcBef>
            <a:spcAft>
              <a:spcPct val="35000"/>
            </a:spcAft>
            <a:buNone/>
          </a:pPr>
          <a:r>
            <a:rPr lang="en-GR" sz="2000" kern="1200" dirty="0"/>
            <a:t>(Example 1)</a:t>
          </a:r>
          <a:endParaRPr lang="en-GB" sz="2000" kern="1200" dirty="0"/>
        </a:p>
      </dsp:txBody>
      <dsp:txXfrm>
        <a:off x="3660236" y="654842"/>
        <a:ext cx="2452177" cy="1504745"/>
      </dsp:txXfrm>
    </dsp:sp>
    <dsp:sp modelId="{1CA42449-529D-451B-96DC-7536C936BB14}">
      <dsp:nvSpPr>
        <dsp:cNvPr id="0" name=""/>
        <dsp:cNvSpPr/>
      </dsp:nvSpPr>
      <dsp:spPr>
        <a:xfrm>
          <a:off x="4420968" y="2159588"/>
          <a:ext cx="3343878" cy="3343878"/>
        </a:xfrm>
        <a:prstGeom prst="ellipse">
          <a:avLst/>
        </a:prstGeom>
        <a:solidFill>
          <a:schemeClr val="accent2">
            <a:lumMod val="40000"/>
            <a:lumOff val="60000"/>
            <a:alpha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b="1" kern="1200" dirty="0"/>
            <a:t>Socioecological perspectives</a:t>
          </a:r>
        </a:p>
        <a:p>
          <a:pPr marL="0" lvl="0" indent="0" algn="ctr" defTabSz="889000">
            <a:lnSpc>
              <a:spcPct val="90000"/>
            </a:lnSpc>
            <a:spcBef>
              <a:spcPct val="0"/>
            </a:spcBef>
            <a:spcAft>
              <a:spcPct val="35000"/>
            </a:spcAft>
            <a:buNone/>
          </a:pPr>
          <a:r>
            <a:rPr lang="en-GB" sz="2000" kern="1200" dirty="0"/>
            <a:t>(Example 3)</a:t>
          </a:r>
        </a:p>
      </dsp:txBody>
      <dsp:txXfrm>
        <a:off x="5443638" y="3023423"/>
        <a:ext cx="2006327" cy="1839133"/>
      </dsp:txXfrm>
    </dsp:sp>
    <dsp:sp modelId="{D3027D51-8EAA-4E23-83A8-313DCDE30906}">
      <dsp:nvSpPr>
        <dsp:cNvPr id="0" name=""/>
        <dsp:cNvSpPr/>
      </dsp:nvSpPr>
      <dsp:spPr>
        <a:xfrm>
          <a:off x="2007802" y="2159588"/>
          <a:ext cx="3343878" cy="3343878"/>
        </a:xfrm>
        <a:prstGeom prst="ellipse">
          <a:avLst/>
        </a:prstGeom>
        <a:solidFill>
          <a:schemeClr val="accent2">
            <a:lumMod val="40000"/>
            <a:lumOff val="60000"/>
            <a:alpha val="5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en-GB" sz="2000" b="1" kern="1200" dirty="0"/>
            <a:t>Inter-disciplinary teaching approaches</a:t>
          </a:r>
        </a:p>
        <a:p>
          <a:pPr marL="0" lvl="0" indent="0" algn="ctr" defTabSz="889000">
            <a:lnSpc>
              <a:spcPct val="90000"/>
            </a:lnSpc>
            <a:spcBef>
              <a:spcPct val="0"/>
            </a:spcBef>
            <a:spcAft>
              <a:spcPct val="35000"/>
            </a:spcAft>
            <a:buNone/>
          </a:pPr>
          <a:r>
            <a:rPr lang="en-GB" sz="2000" kern="1200" dirty="0"/>
            <a:t>(Example 2)</a:t>
          </a:r>
        </a:p>
      </dsp:txBody>
      <dsp:txXfrm>
        <a:off x="2322684" y="3023423"/>
        <a:ext cx="2006327" cy="183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EB76B-1707-49AF-B878-88DACD773C7B}">
      <dsp:nvSpPr>
        <dsp:cNvPr id="0" name=""/>
        <dsp:cNvSpPr/>
      </dsp:nvSpPr>
      <dsp:spPr>
        <a:xfrm>
          <a:off x="0" y="4527"/>
          <a:ext cx="10400388" cy="483728"/>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AU" sz="2000" kern="1200" dirty="0"/>
            <a:t>PTs are asked to </a:t>
          </a:r>
          <a:endParaRPr lang="en-GB" sz="2000" kern="1200" dirty="0"/>
        </a:p>
      </dsp:txBody>
      <dsp:txXfrm>
        <a:off x="23614" y="28141"/>
        <a:ext cx="10353160" cy="436500"/>
      </dsp:txXfrm>
    </dsp:sp>
    <dsp:sp modelId="{D3A1D1C9-B8AB-43BD-ADBF-5C5872E5E8F9}">
      <dsp:nvSpPr>
        <dsp:cNvPr id="0" name=""/>
        <dsp:cNvSpPr/>
      </dsp:nvSpPr>
      <dsp:spPr>
        <a:xfrm>
          <a:off x="0" y="488255"/>
          <a:ext cx="10400388" cy="183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1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AU" sz="2000" kern="1200" dirty="0"/>
            <a:t>design teaching artefacts such as sequences of mathematical tasks, lesson plans, or hypothetical classroom discussions</a:t>
          </a:r>
          <a:endParaRPr lang="en-GB" sz="2000" kern="1200" dirty="0"/>
        </a:p>
        <a:p>
          <a:pPr marL="228600" lvl="1" indent="-228600" algn="l" defTabSz="889000">
            <a:lnSpc>
              <a:spcPct val="90000"/>
            </a:lnSpc>
            <a:spcBef>
              <a:spcPct val="0"/>
            </a:spcBef>
            <a:spcAft>
              <a:spcPct val="20000"/>
            </a:spcAft>
            <a:buChar char="•"/>
          </a:pPr>
          <a:r>
            <a:rPr lang="en-AU" sz="2000" kern="1200" dirty="0"/>
            <a:t>justify their design choices by explicitly referring to theoretical constructs or analytical tools introduced during the course.</a:t>
          </a:r>
          <a:endParaRPr lang="en-GB" sz="2000" kern="1200" dirty="0"/>
        </a:p>
        <a:p>
          <a:pPr marL="228600" lvl="1" indent="-228600" algn="l" defTabSz="889000">
            <a:lnSpc>
              <a:spcPct val="90000"/>
            </a:lnSpc>
            <a:spcBef>
              <a:spcPct val="0"/>
            </a:spcBef>
            <a:spcAft>
              <a:spcPct val="20000"/>
            </a:spcAft>
            <a:buChar char="•"/>
          </a:pPr>
          <a:r>
            <a:rPr lang="en-AU" sz="2000" kern="1200" dirty="0"/>
            <a:t>Group work  and collective discussion, where PMTs present their designs and receive feedback from peers and the MTE</a:t>
          </a:r>
          <a:endParaRPr lang="en-GB" sz="2000" kern="1200" dirty="0"/>
        </a:p>
      </dsp:txBody>
      <dsp:txXfrm>
        <a:off x="0" y="488255"/>
        <a:ext cx="10400388" cy="1833917"/>
      </dsp:txXfrm>
    </dsp:sp>
    <dsp:sp modelId="{96FEE2CA-F1E4-4BB5-B158-8547A9F91694}">
      <dsp:nvSpPr>
        <dsp:cNvPr id="0" name=""/>
        <dsp:cNvSpPr/>
      </dsp:nvSpPr>
      <dsp:spPr>
        <a:xfrm>
          <a:off x="0" y="2322173"/>
          <a:ext cx="10400388" cy="483728"/>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AU" sz="2000" kern="1200" dirty="0"/>
            <a:t>PMTs must mobilise theoretical constructs autonomously to justify their design decisions</a:t>
          </a:r>
          <a:endParaRPr lang="en-GB" sz="2000" kern="1200" dirty="0"/>
        </a:p>
      </dsp:txBody>
      <dsp:txXfrm>
        <a:off x="23614" y="2345787"/>
        <a:ext cx="10353160" cy="436500"/>
      </dsp:txXfrm>
    </dsp:sp>
    <dsp:sp modelId="{0CF9D00D-DF37-4683-8B9B-E6E607FB2967}">
      <dsp:nvSpPr>
        <dsp:cNvPr id="0" name=""/>
        <dsp:cNvSpPr/>
      </dsp:nvSpPr>
      <dsp:spPr>
        <a:xfrm>
          <a:off x="0" y="2805902"/>
          <a:ext cx="10400388" cy="26082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12"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en-AU" sz="2000" kern="1200" dirty="0"/>
            <a:t>make sense of the theoretical constructs and negotiate how these constructs inform design choices (semantic level) as meanings associated with the theoretical constructs are interpreted, refined, and discussed among peers in relation to the artefacts being designed</a:t>
          </a:r>
          <a:endParaRPr lang="en-GB" sz="2000" kern="1200" dirty="0"/>
        </a:p>
        <a:p>
          <a:pPr marL="228600" lvl="1" indent="-228600" algn="l" defTabSz="889000">
            <a:lnSpc>
              <a:spcPct val="90000"/>
            </a:lnSpc>
            <a:spcBef>
              <a:spcPct val="0"/>
            </a:spcBef>
            <a:spcAft>
              <a:spcPct val="20000"/>
            </a:spcAft>
            <a:buChar char="•"/>
          </a:pPr>
          <a:r>
            <a:rPr lang="en-AU" sz="2000" kern="1200" dirty="0"/>
            <a:t>Interests may diverge during interaction and may lead to a reorganisation of the design and to a re-alignment of theoretical justifications (shift to a </a:t>
          </a:r>
          <a:r>
            <a:rPr lang="en-AU" sz="2000" i="1" kern="1200" dirty="0"/>
            <a:t>pragmatic level</a:t>
          </a:r>
          <a:r>
            <a:rPr lang="en-AU" sz="2000" kern="1200" dirty="0"/>
            <a:t> ), in which theoretical constructs begin to function as tools for guiding design decisions and for justifying them in accountable ways. </a:t>
          </a:r>
          <a:endParaRPr lang="en-GB" sz="2000" kern="1200" dirty="0"/>
        </a:p>
        <a:p>
          <a:pPr marL="171450" lvl="1" indent="-171450" algn="l" defTabSz="755650">
            <a:lnSpc>
              <a:spcPct val="90000"/>
            </a:lnSpc>
            <a:spcBef>
              <a:spcPct val="0"/>
            </a:spcBef>
            <a:spcAft>
              <a:spcPct val="20000"/>
            </a:spcAft>
            <a:buChar char="•"/>
          </a:pPr>
          <a:endParaRPr lang="en-GB" sz="1700" kern="1200" dirty="0"/>
        </a:p>
      </dsp:txBody>
      <dsp:txXfrm>
        <a:off x="0" y="2805902"/>
        <a:ext cx="10400388" cy="26082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C51A8-446D-4611-A8B8-E39FF0A84A64}">
      <dsp:nvSpPr>
        <dsp:cNvPr id="0" name=""/>
        <dsp:cNvSpPr/>
      </dsp:nvSpPr>
      <dsp:spPr>
        <a:xfrm>
          <a:off x="1041674" y="791730"/>
          <a:ext cx="3885303" cy="1880517"/>
        </a:xfrm>
        <a:prstGeom prst="blockArc">
          <a:avLst>
            <a:gd name="adj1" fmla="val 7478029"/>
            <a:gd name="adj2" fmla="val 17818871"/>
            <a:gd name="adj3" fmla="val 464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28182F08-7C71-4377-B7AF-64226DD58E6B}">
      <dsp:nvSpPr>
        <dsp:cNvPr id="0" name=""/>
        <dsp:cNvSpPr/>
      </dsp:nvSpPr>
      <dsp:spPr>
        <a:xfrm>
          <a:off x="3253700" y="2562533"/>
          <a:ext cx="3929658" cy="2700833"/>
        </a:xfrm>
        <a:prstGeom prst="blockArc">
          <a:avLst>
            <a:gd name="adj1" fmla="val 934899"/>
            <a:gd name="adj2" fmla="val 9938430"/>
            <a:gd name="adj3" fmla="val 464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7B5B28D0-16D8-492A-96CB-7572D0ACAA94}">
      <dsp:nvSpPr>
        <dsp:cNvPr id="0" name=""/>
        <dsp:cNvSpPr/>
      </dsp:nvSpPr>
      <dsp:spPr>
        <a:xfrm>
          <a:off x="4591166" y="727609"/>
          <a:ext cx="4600469" cy="3052656"/>
        </a:xfrm>
        <a:prstGeom prst="blockArc">
          <a:avLst>
            <a:gd name="adj1" fmla="val 15238331"/>
            <a:gd name="adj2" fmla="val 3039801"/>
            <a:gd name="adj3" fmla="val 464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5FA00E2D-6FEA-4281-8C2A-73C494FE3AA2}">
      <dsp:nvSpPr>
        <dsp:cNvPr id="0" name=""/>
        <dsp:cNvSpPr/>
      </dsp:nvSpPr>
      <dsp:spPr>
        <a:xfrm>
          <a:off x="0" y="1144865"/>
          <a:ext cx="10197449" cy="3350034"/>
        </a:xfrm>
        <a:prstGeom prst="ellipse">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chemeClr val="tx1"/>
              </a:solidFill>
            </a:rPr>
            <a:t>- </a:t>
          </a:r>
          <a:r>
            <a:rPr lang="en-GR" sz="1600" b="1" kern="1200" dirty="0">
              <a:solidFill>
                <a:schemeClr val="tx1"/>
              </a:solidFill>
            </a:rPr>
            <a:t>Analysing students’ activity in simulations of practice or in written or digital tools  (e.g students’ work, interacting with the student, interpreting work, discussing with the teacher educator; computer based assessment, national tests, AI tools)</a:t>
          </a:r>
        </a:p>
        <a:p>
          <a:pPr marL="0" lvl="0" indent="0" algn="ctr" defTabSz="711200">
            <a:lnSpc>
              <a:spcPct val="90000"/>
            </a:lnSpc>
            <a:spcBef>
              <a:spcPct val="0"/>
            </a:spcBef>
            <a:spcAft>
              <a:spcPct val="35000"/>
            </a:spcAft>
            <a:buNone/>
          </a:pPr>
          <a:r>
            <a:rPr lang="en-US" sz="1600" b="1" kern="1200" dirty="0">
              <a:solidFill>
                <a:schemeClr val="tx1"/>
              </a:solidFill>
            </a:rPr>
            <a:t>- Reflecting on classroom mathematics teaching (analysis of lessons </a:t>
          </a:r>
          <a:r>
            <a:rPr lang="en-GR" sz="1600" b="1" kern="1200" dirty="0">
              <a:solidFill>
                <a:schemeClr val="tx1"/>
              </a:solidFill>
            </a:rPr>
            <a:t>in video or in real classroom observations of their own and others teaching)</a:t>
          </a:r>
        </a:p>
        <a:p>
          <a:pPr marL="0" lvl="0" indent="0" algn="ctr" defTabSz="711200">
            <a:lnSpc>
              <a:spcPct val="90000"/>
            </a:lnSpc>
            <a:spcBef>
              <a:spcPct val="0"/>
            </a:spcBef>
            <a:spcAft>
              <a:spcPct val="35000"/>
            </a:spcAft>
            <a:buNone/>
          </a:pPr>
          <a:r>
            <a:rPr lang="en-US" sz="1600" b="1" kern="1200" dirty="0">
              <a:solidFill>
                <a:schemeClr val="tx1"/>
              </a:solidFill>
            </a:rPr>
            <a:t>- Integrating mathematical and didactical activities individually and collectively (e.g. Lesson Study, Study of Research Path, the cycle of designing, enacting, reflecting, mathematics laboratory)</a:t>
          </a:r>
          <a:endParaRPr lang="en-GB" sz="1600" b="1" kern="1200" dirty="0">
            <a:solidFill>
              <a:schemeClr val="tx1"/>
            </a:solidFill>
          </a:endParaRPr>
        </a:p>
      </dsp:txBody>
      <dsp:txXfrm>
        <a:off x="1493382" y="1635466"/>
        <a:ext cx="7210685" cy="2368832"/>
      </dsp:txXfrm>
    </dsp:sp>
    <dsp:sp modelId="{F1271272-CD9B-4BEF-B850-5547F106B688}">
      <dsp:nvSpPr>
        <dsp:cNvPr id="0" name=""/>
        <dsp:cNvSpPr/>
      </dsp:nvSpPr>
      <dsp:spPr>
        <a:xfrm>
          <a:off x="3039157" y="63470"/>
          <a:ext cx="4437285" cy="1540114"/>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GR" sz="1400" b="1" kern="1200" dirty="0">
              <a:solidFill>
                <a:schemeClr val="tx1"/>
              </a:solidFill>
            </a:rPr>
            <a:t>Teachers’ (mainly prospective) difficulties to “transfrom” teacher education experiences into the school practice (co-existence of different classroom teaching practices)</a:t>
          </a:r>
          <a:endParaRPr lang="en-GB" sz="1400" b="1" kern="1200" dirty="0">
            <a:solidFill>
              <a:schemeClr val="tx1"/>
            </a:solidFill>
          </a:endParaRPr>
        </a:p>
      </dsp:txBody>
      <dsp:txXfrm>
        <a:off x="3688982" y="289014"/>
        <a:ext cx="3137635" cy="1089026"/>
      </dsp:txXfrm>
    </dsp:sp>
    <dsp:sp modelId="{F4E8555B-1C13-4F0D-94F3-5E05A16D8BDE}">
      <dsp:nvSpPr>
        <dsp:cNvPr id="0" name=""/>
        <dsp:cNvSpPr/>
      </dsp:nvSpPr>
      <dsp:spPr>
        <a:xfrm>
          <a:off x="5865001" y="4112521"/>
          <a:ext cx="3033994" cy="1540114"/>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R" sz="1600" b="1" kern="1200" dirty="0">
              <a:solidFill>
                <a:schemeClr val="tx1"/>
              </a:solidFill>
            </a:rPr>
            <a:t>Designing classroom</a:t>
          </a:r>
          <a:r>
            <a:rPr lang="en-GB" sz="1600" b="1" kern="1200" dirty="0">
              <a:solidFill>
                <a:schemeClr val="tx1"/>
              </a:solidFill>
            </a:rPr>
            <a:t> </a:t>
          </a:r>
          <a:r>
            <a:rPr lang="en-GR" sz="1600" b="1" kern="1200" dirty="0">
              <a:solidFill>
                <a:schemeClr val="tx1"/>
              </a:solidFill>
            </a:rPr>
            <a:t>tasks and lessons</a:t>
          </a:r>
          <a:endParaRPr lang="en-GB" sz="1600" b="1" kern="1200" dirty="0">
            <a:solidFill>
              <a:schemeClr val="tx1"/>
            </a:solidFill>
          </a:endParaRPr>
        </a:p>
      </dsp:txBody>
      <dsp:txXfrm>
        <a:off x="6309319" y="4338065"/>
        <a:ext cx="2145358" cy="1089026"/>
      </dsp:txXfrm>
    </dsp:sp>
    <dsp:sp modelId="{61963379-76E5-491C-A0AE-324338E424AD}">
      <dsp:nvSpPr>
        <dsp:cNvPr id="0" name=""/>
        <dsp:cNvSpPr/>
      </dsp:nvSpPr>
      <dsp:spPr>
        <a:xfrm>
          <a:off x="1468269" y="4064419"/>
          <a:ext cx="2807551" cy="1540114"/>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R" sz="1600" b="1" kern="1200" dirty="0">
              <a:solidFill>
                <a:schemeClr val="tx1"/>
              </a:solidFill>
            </a:rPr>
            <a:t>Affect and knowledge on the practice of mathematics teacher educators </a:t>
          </a:r>
        </a:p>
      </dsp:txBody>
      <dsp:txXfrm>
        <a:off x="1879425" y="4289963"/>
        <a:ext cx="1985239" cy="10890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199CA-6A0B-4389-81E3-1DF072E575A3}">
      <dsp:nvSpPr>
        <dsp:cNvPr id="0" name=""/>
        <dsp:cNvSpPr/>
      </dsp:nvSpPr>
      <dsp:spPr>
        <a:xfrm rot="10800000">
          <a:off x="2139877" y="695"/>
          <a:ext cx="7491521" cy="1011662"/>
        </a:xfrm>
        <a:prstGeom prst="homePlate">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1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Considering the teaching practice in a more dynamic and holistic way taking into account contextual conditions</a:t>
          </a:r>
        </a:p>
      </dsp:txBody>
      <dsp:txXfrm rot="10800000">
        <a:off x="2392792" y="695"/>
        <a:ext cx="7238606" cy="1011662"/>
      </dsp:txXfrm>
    </dsp:sp>
    <dsp:sp modelId="{DECF0EB8-1B78-4FAA-994E-08BDE51E8BD1}">
      <dsp:nvSpPr>
        <dsp:cNvPr id="0" name=""/>
        <dsp:cNvSpPr/>
      </dsp:nvSpPr>
      <dsp:spPr>
        <a:xfrm>
          <a:off x="1634046" y="695"/>
          <a:ext cx="1011662" cy="1011662"/>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5BAD18D-9C5F-403F-A7B4-919A7F8E7E2E}">
      <dsp:nvSpPr>
        <dsp:cNvPr id="0" name=""/>
        <dsp:cNvSpPr/>
      </dsp:nvSpPr>
      <dsp:spPr>
        <a:xfrm rot="10800000">
          <a:off x="2139877" y="1314346"/>
          <a:ext cx="7491521" cy="1011662"/>
        </a:xfrm>
        <a:prstGeom prst="homePlate">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1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Incorporate in teacher education new dimensions promoted in the mathematics curriculum in the different countries and beyond them</a:t>
          </a:r>
        </a:p>
      </dsp:txBody>
      <dsp:txXfrm rot="10800000">
        <a:off x="2392792" y="1314346"/>
        <a:ext cx="7238606" cy="1011662"/>
      </dsp:txXfrm>
    </dsp:sp>
    <dsp:sp modelId="{8F60C4D0-9BAE-416A-BD16-0A8F04CDB9A0}">
      <dsp:nvSpPr>
        <dsp:cNvPr id="0" name=""/>
        <dsp:cNvSpPr/>
      </dsp:nvSpPr>
      <dsp:spPr>
        <a:xfrm>
          <a:off x="1634046" y="1314346"/>
          <a:ext cx="1011662" cy="1011662"/>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6B79C0B-076C-47DD-9F98-016F8E330FE6}">
      <dsp:nvSpPr>
        <dsp:cNvPr id="0" name=""/>
        <dsp:cNvSpPr/>
      </dsp:nvSpPr>
      <dsp:spPr>
        <a:xfrm rot="10800000">
          <a:off x="2139877" y="2627997"/>
          <a:ext cx="7491521" cy="1011662"/>
        </a:xfrm>
        <a:prstGeom prst="homePlate">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1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Transform our long research experiences on mathematics teaching and mathematics teacher education to integrate new perspectives with which we are not familiar</a:t>
          </a:r>
        </a:p>
      </dsp:txBody>
      <dsp:txXfrm rot="10800000">
        <a:off x="2392792" y="2627997"/>
        <a:ext cx="7238606" cy="1011662"/>
      </dsp:txXfrm>
    </dsp:sp>
    <dsp:sp modelId="{C034D0CD-5D99-4BF3-873C-483756B4A181}">
      <dsp:nvSpPr>
        <dsp:cNvPr id="0" name=""/>
        <dsp:cNvSpPr/>
      </dsp:nvSpPr>
      <dsp:spPr>
        <a:xfrm>
          <a:off x="1634046" y="2627997"/>
          <a:ext cx="1011662" cy="1011662"/>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D3ED48-ED9F-40FC-9AEB-34F5812FE8E6}">
      <dsp:nvSpPr>
        <dsp:cNvPr id="0" name=""/>
        <dsp:cNvSpPr/>
      </dsp:nvSpPr>
      <dsp:spPr>
        <a:xfrm rot="10800000">
          <a:off x="2139877" y="3941648"/>
          <a:ext cx="7491521" cy="1011662"/>
        </a:xfrm>
        <a:prstGeom prst="homePlate">
          <a:avLst/>
        </a:prstGeom>
        <a:solidFill>
          <a:schemeClr val="accent2">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6115" tIns="76200" rIns="14224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Make closer links between mathematical inquiry, teaching inquiry and research inquiry</a:t>
          </a:r>
        </a:p>
      </dsp:txBody>
      <dsp:txXfrm rot="10800000">
        <a:off x="2392792" y="3941648"/>
        <a:ext cx="7238606" cy="1011662"/>
      </dsp:txXfrm>
    </dsp:sp>
    <dsp:sp modelId="{6F6E12F7-315F-4C1D-AD26-605F4A4B52C1}">
      <dsp:nvSpPr>
        <dsp:cNvPr id="0" name=""/>
        <dsp:cNvSpPr/>
      </dsp:nvSpPr>
      <dsp:spPr>
        <a:xfrm>
          <a:off x="1634046" y="3941648"/>
          <a:ext cx="1011662" cy="1011662"/>
        </a:xfrm>
        <a:prstGeom prst="ellipse">
          <a:avLst/>
        </a:prstGeom>
        <a:solidFill>
          <a:schemeClr val="accent2">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3255FF-BF63-4509-A1E0-743D1291DEA3}" type="datetimeFigureOut">
              <a:rPr lang="en-GB" smtClean="0"/>
              <a:t>05/05/2026</a:t>
            </a:fld>
            <a:endParaRPr lang="en-GB"/>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GB"/>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58C9EC-3D6A-483B-A8F8-8E5C50CC34F9}" type="slidenum">
              <a:rPr lang="en-GB" smtClean="0"/>
              <a:t>‹#›</a:t>
            </a:fld>
            <a:endParaRPr lang="en-GB"/>
          </a:p>
        </p:txBody>
      </p:sp>
    </p:spTree>
    <p:extLst>
      <p:ext uri="{BB962C8B-B14F-4D97-AF65-F5344CB8AC3E}">
        <p14:creationId xmlns:p14="http://schemas.microsoft.com/office/powerpoint/2010/main" val="3434169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658C9EC-3D6A-483B-A8F8-8E5C50CC34F9}" type="slidenum">
              <a:rPr lang="en-GB" smtClean="0"/>
              <a:t>14</a:t>
            </a:fld>
            <a:endParaRPr lang="en-GB"/>
          </a:p>
        </p:txBody>
      </p:sp>
    </p:spTree>
    <p:extLst>
      <p:ext uri="{BB962C8B-B14F-4D97-AF65-F5344CB8AC3E}">
        <p14:creationId xmlns:p14="http://schemas.microsoft.com/office/powerpoint/2010/main" val="2052387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658C9EC-3D6A-483B-A8F8-8E5C50CC34F9}" type="slidenum">
              <a:rPr lang="en-GB" smtClean="0"/>
              <a:t>15</a:t>
            </a:fld>
            <a:endParaRPr lang="en-GB"/>
          </a:p>
        </p:txBody>
      </p:sp>
    </p:spTree>
    <p:extLst>
      <p:ext uri="{BB962C8B-B14F-4D97-AF65-F5344CB8AC3E}">
        <p14:creationId xmlns:p14="http://schemas.microsoft.com/office/powerpoint/2010/main" val="3098808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5"/>
          </p:nvPr>
        </p:nvSpPr>
        <p:spPr/>
        <p:txBody>
          <a:bodyPr/>
          <a:lstStyle/>
          <a:p>
            <a:fld id="{9658C9EC-3D6A-483B-A8F8-8E5C50CC34F9}" type="slidenum">
              <a:rPr lang="en-GB" smtClean="0"/>
              <a:t>33</a:t>
            </a:fld>
            <a:endParaRPr lang="en-GB"/>
          </a:p>
        </p:txBody>
      </p:sp>
    </p:spTree>
    <p:extLst>
      <p:ext uri="{BB962C8B-B14F-4D97-AF65-F5344CB8AC3E}">
        <p14:creationId xmlns:p14="http://schemas.microsoft.com/office/powerpoint/2010/main" val="29088891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9CC04-DDEB-5BE2-EB95-7EA7EF6F396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683E8952-1321-ADCF-473E-F4F9FFB673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351B6B01-05C6-CC2D-6784-987AD5BA4580}"/>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5" name="Footer Placeholder 4">
            <a:extLst>
              <a:ext uri="{FF2B5EF4-FFF2-40B4-BE49-F238E27FC236}">
                <a16:creationId xmlns:a16="http://schemas.microsoft.com/office/drawing/2014/main" id="{6C988613-7897-579A-79A0-B964CB00F168}"/>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C6BA90B4-E883-55A8-7A28-8FACD3A024F9}"/>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2944904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2DDB9C-58F2-0A69-A08F-9110E3C0D7B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27A1532-FBDE-9AAB-9EAF-38AD1E0BCAC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0049A81-4A81-6241-3938-539E027D7287}"/>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5" name="Footer Placeholder 4">
            <a:extLst>
              <a:ext uri="{FF2B5EF4-FFF2-40B4-BE49-F238E27FC236}">
                <a16:creationId xmlns:a16="http://schemas.microsoft.com/office/drawing/2014/main" id="{5B102B81-A550-17C9-003C-0E8D64681293}"/>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24E3595F-155F-F2C1-1F60-A0A171FFBB91}"/>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3488115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CCFFB3-5E28-AD33-B31D-147DAFBE85B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1521722-531C-58AB-950E-C415CF6962D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4A665A5-E188-097F-63AA-CF1F4F1E52EF}"/>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5" name="Footer Placeholder 4">
            <a:extLst>
              <a:ext uri="{FF2B5EF4-FFF2-40B4-BE49-F238E27FC236}">
                <a16:creationId xmlns:a16="http://schemas.microsoft.com/office/drawing/2014/main" id="{6ECDAFF1-C2CB-5EF9-7D5F-AFBE4004B744}"/>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1789F40-4136-CB65-2A86-46FB87A4CC29}"/>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1048304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3948C-2917-8F28-80F3-0D0FBC94AD8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36A5070-1AC2-7BC3-B547-3DF03621309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E9956AB8-BC97-0E96-8E70-61205AD82878}"/>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5" name="Footer Placeholder 4">
            <a:extLst>
              <a:ext uri="{FF2B5EF4-FFF2-40B4-BE49-F238E27FC236}">
                <a16:creationId xmlns:a16="http://schemas.microsoft.com/office/drawing/2014/main" id="{D3E470A3-A917-753C-D434-9AED364262D0}"/>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F0554CE-1979-3C42-27B4-6EEE10971E0E}"/>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3390135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7130B-B2FB-05F2-0D42-FF3330B0CD4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3DFCCED-2254-7F35-3C22-A12936B1C6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B204344-8E4E-8B45-B3D9-69F16015D2AA}"/>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5" name="Footer Placeholder 4">
            <a:extLst>
              <a:ext uri="{FF2B5EF4-FFF2-40B4-BE49-F238E27FC236}">
                <a16:creationId xmlns:a16="http://schemas.microsoft.com/office/drawing/2014/main" id="{1DFFAEF7-150F-9A18-58EB-D3F9D2A618A9}"/>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95A88485-FFA0-9EB0-FFDB-C3BB80C0DC8A}"/>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1250676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84AA9-2648-E4BE-3776-54283DCFAB4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37CA896-A427-846D-8A09-3929F6292CB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51A3044-A994-BB4C-E76F-9D2139C2AB3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6A7608B1-FDE7-C9F9-E9EB-79EF87D4C881}"/>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6" name="Footer Placeholder 5">
            <a:extLst>
              <a:ext uri="{FF2B5EF4-FFF2-40B4-BE49-F238E27FC236}">
                <a16:creationId xmlns:a16="http://schemas.microsoft.com/office/drawing/2014/main" id="{D4B07B20-9DE2-16C5-AD23-8738302442F6}"/>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EAD32CEA-D8DB-6565-5ED5-E6FD25E15DD6}"/>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2055689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4BB0C-EDF3-ED30-23D8-1E327E326114}"/>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07C8984-B071-8412-65C8-AC39533907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3BA88F3-F363-E883-6213-C1FD6A3DAA0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C44EF6D-923D-102F-DF28-9C007FB8F6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EB4FC48-1CF7-DACC-FC84-C22244A42F9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E40B50A5-3383-0D48-E2C9-047DD3DA6EA4}"/>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8" name="Footer Placeholder 7">
            <a:extLst>
              <a:ext uri="{FF2B5EF4-FFF2-40B4-BE49-F238E27FC236}">
                <a16:creationId xmlns:a16="http://schemas.microsoft.com/office/drawing/2014/main" id="{DEE08AEC-CDFC-9872-E031-1718674CCF98}"/>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21562995-74CC-0DDC-9E83-BB99FEE7E1D0}"/>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2723849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340B6-6E4B-E0C3-DDFB-027C9C7EFFFF}"/>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882B4FC5-EC46-4EE7-4A9D-59EDEC9C4D21}"/>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4" name="Footer Placeholder 3">
            <a:extLst>
              <a:ext uri="{FF2B5EF4-FFF2-40B4-BE49-F238E27FC236}">
                <a16:creationId xmlns:a16="http://schemas.microsoft.com/office/drawing/2014/main" id="{7BF5E6D3-E184-A5C1-2C17-2FD58773D0C1}"/>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27125750-7902-49A0-9BB0-BC21DBAA180F}"/>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328283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14BFBB-806D-2184-6BA1-669CA435702E}"/>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3" name="Footer Placeholder 2">
            <a:extLst>
              <a:ext uri="{FF2B5EF4-FFF2-40B4-BE49-F238E27FC236}">
                <a16:creationId xmlns:a16="http://schemas.microsoft.com/office/drawing/2014/main" id="{9903F383-8F6F-AFFC-FD54-B1503DA7EC97}"/>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BC5B52D7-F93A-BA9E-770F-4B4C9ADED92C}"/>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979597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58BEB-8556-99A7-A4AB-983DEB9AB6F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37DE7AA-8F90-D8B8-10A1-E6E0F25EDF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FB315D68-604F-251D-44E4-E6B6E48694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E5ABDA9-1DDF-7582-C3EB-3B76A06306AF}"/>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6" name="Footer Placeholder 5">
            <a:extLst>
              <a:ext uri="{FF2B5EF4-FFF2-40B4-BE49-F238E27FC236}">
                <a16:creationId xmlns:a16="http://schemas.microsoft.com/office/drawing/2014/main" id="{F1D96F31-9528-2C2C-879B-3803C63D14E0}"/>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5872666A-C84E-7E64-42C6-4BA3674E7A92}"/>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2256233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86A86-6751-AB16-9D03-80C0258EB43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88E4ACEF-7C61-E792-E4D6-DEABD68CCE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E7DFBE96-F76A-A161-7936-6C7A1524D3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41B793F-6E8B-8322-BB48-43BE951EEA53}"/>
              </a:ext>
            </a:extLst>
          </p:cNvPr>
          <p:cNvSpPr>
            <a:spLocks noGrp="1"/>
          </p:cNvSpPr>
          <p:nvPr>
            <p:ph type="dt" sz="half" idx="10"/>
          </p:nvPr>
        </p:nvSpPr>
        <p:spPr/>
        <p:txBody>
          <a:bodyPr/>
          <a:lstStyle/>
          <a:p>
            <a:fld id="{13F3E2DF-BA05-BA4F-9805-EB2A4E771687}" type="datetimeFigureOut">
              <a:rPr lang="en-GR" smtClean="0"/>
              <a:t>5/5/26</a:t>
            </a:fld>
            <a:endParaRPr lang="en-GR"/>
          </a:p>
        </p:txBody>
      </p:sp>
      <p:sp>
        <p:nvSpPr>
          <p:cNvPr id="6" name="Footer Placeholder 5">
            <a:extLst>
              <a:ext uri="{FF2B5EF4-FFF2-40B4-BE49-F238E27FC236}">
                <a16:creationId xmlns:a16="http://schemas.microsoft.com/office/drawing/2014/main" id="{8FEDF350-8509-45A4-7A70-61D39F0BBC68}"/>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767646D3-7ACB-301F-2626-4E3E2184DCF6}"/>
              </a:ext>
            </a:extLst>
          </p:cNvPr>
          <p:cNvSpPr>
            <a:spLocks noGrp="1"/>
          </p:cNvSpPr>
          <p:nvPr>
            <p:ph type="sldNum" sz="quarter" idx="12"/>
          </p:nvPr>
        </p:nvSpPr>
        <p:spPr/>
        <p:txBody>
          <a:bodyPr/>
          <a:lstStyle/>
          <a:p>
            <a:fld id="{D827AFA8-7F4A-6944-8AA5-2A8A45C5C7BE}" type="slidenum">
              <a:rPr lang="en-GR" smtClean="0"/>
              <a:t>‹#›</a:t>
            </a:fld>
            <a:endParaRPr lang="en-GR"/>
          </a:p>
        </p:txBody>
      </p:sp>
    </p:spTree>
    <p:extLst>
      <p:ext uri="{BB962C8B-B14F-4D97-AF65-F5344CB8AC3E}">
        <p14:creationId xmlns:p14="http://schemas.microsoft.com/office/powerpoint/2010/main" val="249175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DB4A5C-8BCA-BBCA-BE90-DAED6A5F6B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86783D2-B874-40E9-FB41-F26D8A937A4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BF7EF6D9-839A-DAAB-45F8-B6E044E532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F3E2DF-BA05-BA4F-9805-EB2A4E771687}" type="datetimeFigureOut">
              <a:rPr lang="en-GR" smtClean="0"/>
              <a:t>5/5/26</a:t>
            </a:fld>
            <a:endParaRPr lang="en-GR"/>
          </a:p>
        </p:txBody>
      </p:sp>
      <p:sp>
        <p:nvSpPr>
          <p:cNvPr id="5" name="Footer Placeholder 4">
            <a:extLst>
              <a:ext uri="{FF2B5EF4-FFF2-40B4-BE49-F238E27FC236}">
                <a16:creationId xmlns:a16="http://schemas.microsoft.com/office/drawing/2014/main" id="{E79BCA71-1EFB-0009-1B16-BB4554D1CC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R"/>
          </a:p>
        </p:txBody>
      </p:sp>
      <p:sp>
        <p:nvSpPr>
          <p:cNvPr id="6" name="Slide Number Placeholder 5">
            <a:extLst>
              <a:ext uri="{FF2B5EF4-FFF2-40B4-BE49-F238E27FC236}">
                <a16:creationId xmlns:a16="http://schemas.microsoft.com/office/drawing/2014/main" id="{A595E25F-667B-157D-7073-5ECD7A8946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827AFA8-7F4A-6944-8AA5-2A8A45C5C7BE}" type="slidenum">
              <a:rPr lang="en-GR" smtClean="0"/>
              <a:t>‹#›</a:t>
            </a:fld>
            <a:endParaRPr lang="en-GR"/>
          </a:p>
        </p:txBody>
      </p:sp>
    </p:spTree>
    <p:extLst>
      <p:ext uri="{BB962C8B-B14F-4D97-AF65-F5344CB8AC3E}">
        <p14:creationId xmlns:p14="http://schemas.microsoft.com/office/powerpoint/2010/main" val="3199752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tc2026.pedf.cuni.cz/"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doi.org/10.1007/s10857-024-09669-9"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BE096-9B62-7339-E1E3-1E2FE70D34B0}"/>
              </a:ext>
            </a:extLst>
          </p:cNvPr>
          <p:cNvSpPr>
            <a:spLocks noGrp="1"/>
          </p:cNvSpPr>
          <p:nvPr>
            <p:ph type="ctrTitle"/>
          </p:nvPr>
        </p:nvSpPr>
        <p:spPr>
          <a:xfrm>
            <a:off x="1524000" y="621620"/>
            <a:ext cx="9144000" cy="2387600"/>
          </a:xfrm>
        </p:spPr>
        <p:txBody>
          <a:bodyPr>
            <a:normAutofit fontScale="90000"/>
          </a:bodyPr>
          <a:lstStyle/>
          <a:p>
            <a:r>
              <a:rPr lang="en-GR" dirty="0"/>
              <a:t>Considering the complexity of the practice of mathematics teaching in teacher education</a:t>
            </a:r>
          </a:p>
        </p:txBody>
      </p:sp>
      <p:sp>
        <p:nvSpPr>
          <p:cNvPr id="3" name="Subtitle 2">
            <a:extLst>
              <a:ext uri="{FF2B5EF4-FFF2-40B4-BE49-F238E27FC236}">
                <a16:creationId xmlns:a16="http://schemas.microsoft.com/office/drawing/2014/main" id="{73B5F863-0264-DE57-DE92-3E3F69D39C05}"/>
              </a:ext>
            </a:extLst>
          </p:cNvPr>
          <p:cNvSpPr>
            <a:spLocks noGrp="1"/>
          </p:cNvSpPr>
          <p:nvPr>
            <p:ph type="subTitle" idx="1"/>
          </p:nvPr>
        </p:nvSpPr>
        <p:spPr>
          <a:xfrm>
            <a:off x="1523999" y="3150329"/>
            <a:ext cx="9144000" cy="1655762"/>
          </a:xfrm>
        </p:spPr>
        <p:txBody>
          <a:bodyPr>
            <a:normAutofit/>
          </a:bodyPr>
          <a:lstStyle/>
          <a:p>
            <a:r>
              <a:rPr lang="en-GR" sz="2800" dirty="0"/>
              <a:t>Despina Potari</a:t>
            </a:r>
          </a:p>
        </p:txBody>
      </p:sp>
      <p:pic>
        <p:nvPicPr>
          <p:cNvPr id="4" name="Picture 2" descr="ETC 19, Charles University, Prague, 4-7 February 2026 ...">
            <a:extLst>
              <a:ext uri="{FF2B5EF4-FFF2-40B4-BE49-F238E27FC236}">
                <a16:creationId xmlns:a16="http://schemas.microsoft.com/office/drawing/2014/main" id="{35E8BA07-C39D-73E2-B894-A56E69443F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34743"/>
            <a:ext cx="1023257" cy="1023257"/>
          </a:xfrm>
          <a:prstGeom prst="rect">
            <a:avLst/>
          </a:prstGeom>
          <a:noFill/>
          <a:extLst>
            <a:ext uri="{909E8E84-426E-40DD-AFC4-6F175D3DCCD1}">
              <a14:hiddenFill xmlns:a14="http://schemas.microsoft.com/office/drawing/2010/main">
                <a:solidFill>
                  <a:srgbClr val="FFFFFF"/>
                </a:solidFill>
              </a14:hiddenFill>
            </a:ext>
          </a:extLst>
        </p:spPr>
      </p:pic>
      <p:sp>
        <p:nvSpPr>
          <p:cNvPr id="6" name="Υπότιτλος 2">
            <a:extLst>
              <a:ext uri="{FF2B5EF4-FFF2-40B4-BE49-F238E27FC236}">
                <a16:creationId xmlns:a16="http://schemas.microsoft.com/office/drawing/2014/main" id="{3E24ED7A-8D48-62EA-DEB4-F9C6E8ACE4E1}"/>
              </a:ext>
            </a:extLst>
          </p:cNvPr>
          <p:cNvSpPr txBox="1">
            <a:spLocks/>
          </p:cNvSpPr>
          <p:nvPr/>
        </p:nvSpPr>
        <p:spPr>
          <a:xfrm>
            <a:off x="1023256" y="6150429"/>
            <a:ext cx="11168743" cy="707571"/>
          </a:xfrm>
          <a:prstGeom prst="rect">
            <a:avLst/>
          </a:prstGeom>
          <a:solidFill>
            <a:srgbClr val="009BD1"/>
          </a:solidFill>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br>
              <a:rPr lang="en-GB" b="1">
                <a:solidFill>
                  <a:srgbClr val="F5C629"/>
                </a:solidFill>
                <a:ea typeface="Cambria Math" panose="02040503050406030204" pitchFamily="18" charset="0"/>
                <a:hlinkClick r:id="rId3" tooltip="ETC 19, Charles University, Prague, 4-7 February 2026">
                  <a:extLst>
                    <a:ext uri="{A12FA001-AC4F-418D-AE19-62706E023703}">
                      <ahyp:hlinkClr xmlns:ahyp="http://schemas.microsoft.com/office/drawing/2018/hyperlinkcolor" val="tx"/>
                    </a:ext>
                  </a:extLst>
                </a:hlinkClick>
              </a:rPr>
            </a:br>
            <a:r>
              <a:rPr lang="en-GB" b="1">
                <a:solidFill>
                  <a:srgbClr val="F5C629"/>
                </a:solidFill>
                <a:ea typeface="Cambria Math" panose="02040503050406030204" pitchFamily="18" charset="0"/>
                <a:hlinkClick r:id="rId3" tooltip="ETC 19, Charles University, Prague, 4-7 February 2026">
                  <a:extLst>
                    <a:ext uri="{A12FA001-AC4F-418D-AE19-62706E023703}">
                      <ahyp:hlinkClr xmlns:ahyp="http://schemas.microsoft.com/office/drawing/2018/hyperlinkcolor" val="tx"/>
                    </a:ext>
                  </a:extLst>
                </a:hlinkClick>
              </a:rPr>
              <a:t>ETC 19, Charles University, Prague, 4-7 February 2026</a:t>
            </a:r>
            <a:endParaRPr lang="en-GB" b="1">
              <a:solidFill>
                <a:srgbClr val="F5C629"/>
              </a:solidFill>
              <a:ea typeface="Cambria Math" panose="02040503050406030204" pitchFamily="18" charset="0"/>
            </a:endParaRPr>
          </a:p>
          <a:p>
            <a:endParaRPr lang="en-GB" dirty="0">
              <a:ea typeface="Cambria Math" panose="02040503050406030204" pitchFamily="18" charset="0"/>
            </a:endParaRPr>
          </a:p>
        </p:txBody>
      </p:sp>
      <p:pic>
        <p:nvPicPr>
          <p:cNvPr id="1026" name="Picture 2" descr="APPLICATION">
            <a:extLst>
              <a:ext uri="{FF2B5EF4-FFF2-40B4-BE49-F238E27FC236}">
                <a16:creationId xmlns:a16="http://schemas.microsoft.com/office/drawing/2014/main" id="{042A345E-EEAD-F116-38C5-023F2439D5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9232" y="3722231"/>
            <a:ext cx="3193535" cy="1932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2520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69E05A-8DF1-0ECD-9973-F10F4AEA3BBB}"/>
              </a:ext>
            </a:extLst>
          </p:cNvPr>
          <p:cNvSpPr>
            <a:spLocks noGrp="1"/>
          </p:cNvSpPr>
          <p:nvPr>
            <p:ph idx="1"/>
          </p:nvPr>
        </p:nvSpPr>
        <p:spPr>
          <a:xfrm>
            <a:off x="559420" y="1248936"/>
            <a:ext cx="10904034" cy="5475249"/>
          </a:xfrm>
        </p:spPr>
        <p:txBody>
          <a:bodyPr>
            <a:normAutofit fontScale="92500" lnSpcReduction="20000"/>
          </a:bodyPr>
          <a:lstStyle/>
          <a:p>
            <a:pPr algn="just"/>
            <a:r>
              <a:rPr lang="en-AU" sz="2400" dirty="0"/>
              <a:t>Ruthven and Goodchild (2015) point out the dialogic cycle between scholarly knowledge and craft knowledge as a way of linking academic research with teaching practice. </a:t>
            </a:r>
          </a:p>
          <a:p>
            <a:pPr marL="0" indent="0" algn="just">
              <a:buNone/>
            </a:pPr>
            <a:endParaRPr lang="en-AU" sz="2400" dirty="0"/>
          </a:p>
          <a:p>
            <a:pPr algn="just"/>
            <a:r>
              <a:rPr lang="en-AU" sz="2400" dirty="0"/>
              <a:t>Building research and practice in collaborative settings (e.g. teachers with the support of </a:t>
            </a:r>
            <a:r>
              <a:rPr lang="en-AU" sz="2400" dirty="0" err="1"/>
              <a:t>didacticians</a:t>
            </a:r>
            <a:r>
              <a:rPr lang="en-AU" sz="2400" dirty="0"/>
              <a:t> inquire into mathematics teaching - Jaworski, 2006). </a:t>
            </a:r>
          </a:p>
          <a:p>
            <a:pPr marL="0" indent="0" algn="just">
              <a:buNone/>
            </a:pPr>
            <a:endParaRPr lang="en-AU" sz="2400" dirty="0"/>
          </a:p>
          <a:p>
            <a:pPr algn="just"/>
            <a:r>
              <a:rPr lang="en-AU" sz="2400" dirty="0"/>
              <a:t>It is demanding in the context of initial mathematics teacher education – Prospective teachers (PTs) do not use research to interpret phenomena of mathematics teaching and learning (Potari 2013; Rottem et al. 2024). </a:t>
            </a:r>
          </a:p>
          <a:p>
            <a:pPr marL="0" indent="0" algn="just">
              <a:buNone/>
            </a:pPr>
            <a:endParaRPr lang="en-AU" sz="2400" dirty="0"/>
          </a:p>
          <a:p>
            <a:pPr algn="just"/>
            <a:r>
              <a:rPr lang="en-US" sz="2400" dirty="0"/>
              <a:t>There are attempts to support PTs to use research in mathematics teaching but in a rather linear way.  Research results are presented in the context of a course and PTs are expected to link research with mathematics teaching practices in the field experiences (</a:t>
            </a:r>
            <a:r>
              <a:rPr lang="en-AU" sz="2400" dirty="0" err="1"/>
              <a:t>Lendínez</a:t>
            </a:r>
            <a:r>
              <a:rPr lang="en-AU" sz="2400" dirty="0"/>
              <a:t> et al. 2024)</a:t>
            </a:r>
            <a:r>
              <a:rPr lang="en-US" sz="2400" dirty="0"/>
              <a:t>.</a:t>
            </a:r>
          </a:p>
          <a:p>
            <a:pPr marL="0" indent="0" algn="just">
              <a:buNone/>
            </a:pPr>
            <a:endParaRPr lang="en-US" sz="2400" dirty="0"/>
          </a:p>
          <a:p>
            <a:pPr algn="just"/>
            <a:r>
              <a:rPr lang="en-US" sz="2400" dirty="0"/>
              <a:t>Teacher learning can be seen as a trajectory of using theoretical tools from research to professional practice in a community of inquiry(Garcia et al. 2006)</a:t>
            </a:r>
            <a:endParaRPr lang="en-GR" sz="2400" dirty="0"/>
          </a:p>
          <a:p>
            <a:pPr algn="just"/>
            <a:endParaRPr lang="en-GR" sz="2400" dirty="0"/>
          </a:p>
        </p:txBody>
      </p:sp>
      <p:sp>
        <p:nvSpPr>
          <p:cNvPr id="4" name="TextBox 3">
            <a:extLst>
              <a:ext uri="{FF2B5EF4-FFF2-40B4-BE49-F238E27FC236}">
                <a16:creationId xmlns:a16="http://schemas.microsoft.com/office/drawing/2014/main" id="{A1E5255A-B2B7-CEA1-1A0D-BB97BDB4344D}"/>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p>
          <a:p>
            <a:pPr algn="ctr"/>
            <a:r>
              <a:rPr lang="en-GR" sz="2800" dirty="0"/>
              <a:t>Research and practice informed approaches</a:t>
            </a:r>
            <a:endParaRPr lang="en-GB" sz="2800" dirty="0"/>
          </a:p>
        </p:txBody>
      </p:sp>
    </p:spTree>
    <p:extLst>
      <p:ext uri="{BB962C8B-B14F-4D97-AF65-F5344CB8AC3E}">
        <p14:creationId xmlns:p14="http://schemas.microsoft.com/office/powerpoint/2010/main" val="1005826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4FF7F6-1EEF-36FE-B870-19D399A586FF}"/>
              </a:ext>
            </a:extLst>
          </p:cNvPr>
          <p:cNvSpPr>
            <a:spLocks noGrp="1"/>
          </p:cNvSpPr>
          <p:nvPr>
            <p:ph idx="1"/>
          </p:nvPr>
        </p:nvSpPr>
        <p:spPr>
          <a:xfrm>
            <a:off x="748989" y="1449659"/>
            <a:ext cx="10892883" cy="5051502"/>
          </a:xfrm>
        </p:spPr>
        <p:txBody>
          <a:bodyPr>
            <a:normAutofit lnSpcReduction="10000"/>
          </a:bodyPr>
          <a:lstStyle/>
          <a:p>
            <a:r>
              <a:rPr lang="en-US" dirty="0"/>
              <a:t>Two mathematics education courses at the university level </a:t>
            </a:r>
            <a:br>
              <a:rPr lang="en-US" dirty="0"/>
            </a:br>
            <a:r>
              <a:rPr lang="en-US" dirty="0"/>
              <a:t>(one in Italy and one in Greece)</a:t>
            </a:r>
          </a:p>
          <a:p>
            <a:pPr marL="0" indent="0">
              <a:buNone/>
            </a:pPr>
            <a:endParaRPr lang="en-US" dirty="0"/>
          </a:p>
          <a:p>
            <a:r>
              <a:rPr lang="en-US" dirty="0"/>
              <a:t>The focus is on the teacher education tasks (meta-tasks) and on their role on promoting </a:t>
            </a:r>
            <a:r>
              <a:rPr lang="en-US" dirty="0" err="1"/>
              <a:t>PTs’</a:t>
            </a:r>
            <a:r>
              <a:rPr lang="en-US" dirty="0"/>
              <a:t> learning through </a:t>
            </a:r>
            <a:r>
              <a:rPr lang="en-ZA" dirty="0"/>
              <a:t>a synergic link between research in mathematics education and mathematics teaching practice. </a:t>
            </a:r>
          </a:p>
          <a:p>
            <a:pPr marL="0" indent="0">
              <a:buNone/>
            </a:pPr>
            <a:endParaRPr lang="en-ZA" dirty="0"/>
          </a:p>
          <a:p>
            <a:r>
              <a:rPr lang="en-ZA" dirty="0"/>
              <a:t>Research question: </a:t>
            </a:r>
            <a:r>
              <a:rPr lang="en-AU" dirty="0"/>
              <a:t>How can the meta-tasks designed by MTEs be characterised and what potential do they have to support PTs in mobilising research-based theoretical ideas within teaching-related practices?</a:t>
            </a:r>
            <a:endParaRPr lang="en-GR" dirty="0"/>
          </a:p>
          <a:p>
            <a:endParaRPr lang="en-GR" dirty="0"/>
          </a:p>
          <a:p>
            <a:pPr marL="0" indent="0">
              <a:buNone/>
            </a:pPr>
            <a:endParaRPr lang="en-GR" dirty="0"/>
          </a:p>
        </p:txBody>
      </p:sp>
      <p:sp>
        <p:nvSpPr>
          <p:cNvPr id="4" name="TextBox 3">
            <a:extLst>
              <a:ext uri="{FF2B5EF4-FFF2-40B4-BE49-F238E27FC236}">
                <a16:creationId xmlns:a16="http://schemas.microsoft.com/office/drawing/2014/main" id="{27364978-9683-15D5-E8C9-544B39F7B82D}"/>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r>
              <a:rPr lang="en-GR" sz="2800" dirty="0"/>
              <a:t>The interplay of research and practice in mathematics teacher education</a:t>
            </a:r>
            <a:r>
              <a:rPr lang="en-GB" sz="2800" dirty="0"/>
              <a:t> </a:t>
            </a:r>
            <a:r>
              <a:rPr lang="en-GR" sz="2800" dirty="0"/>
              <a:t>(</a:t>
            </a:r>
            <a:r>
              <a:rPr lang="el-GR" sz="2800" dirty="0"/>
              <a:t>C</a:t>
            </a:r>
            <a:r>
              <a:rPr lang="en-US" sz="2800" dirty="0" err="1"/>
              <a:t>usi</a:t>
            </a:r>
            <a:r>
              <a:rPr lang="en-US" sz="2800" dirty="0"/>
              <a:t> &amp; </a:t>
            </a:r>
            <a:r>
              <a:rPr lang="en-US" sz="2800" dirty="0" err="1"/>
              <a:t>Potari</a:t>
            </a:r>
            <a:r>
              <a:rPr lang="en-US" sz="2800" dirty="0"/>
              <a:t> </a:t>
            </a:r>
            <a:r>
              <a:rPr lang="en-GR" sz="2800" dirty="0"/>
              <a:t>submitted)</a:t>
            </a:r>
            <a:endParaRPr lang="en-GB" sz="2800" b="1" dirty="0"/>
          </a:p>
        </p:txBody>
      </p:sp>
    </p:spTree>
    <p:extLst>
      <p:ext uri="{BB962C8B-B14F-4D97-AF65-F5344CB8AC3E}">
        <p14:creationId xmlns:p14="http://schemas.microsoft.com/office/powerpoint/2010/main" val="35774497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2BF8-6DC3-E8D4-47D1-4985456619B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2AE052-31FB-FF3C-E46C-9AC6EFCE68C6}"/>
              </a:ext>
            </a:extLst>
          </p:cNvPr>
          <p:cNvSpPr>
            <a:spLocks noGrp="1"/>
          </p:cNvSpPr>
          <p:nvPr>
            <p:ph idx="1"/>
          </p:nvPr>
        </p:nvSpPr>
        <p:spPr>
          <a:xfrm>
            <a:off x="482290" y="1301517"/>
            <a:ext cx="11227420" cy="5389215"/>
          </a:xfrm>
        </p:spPr>
        <p:txBody>
          <a:bodyPr>
            <a:normAutofit fontScale="85000" lnSpcReduction="10000"/>
          </a:bodyPr>
          <a:lstStyle/>
          <a:p>
            <a:r>
              <a:rPr lang="en-US" dirty="0"/>
              <a:t>A meta-didactical transposition model </a:t>
            </a:r>
            <a:r>
              <a:rPr lang="en-GB" dirty="0"/>
              <a:t>(</a:t>
            </a:r>
            <a:r>
              <a:rPr lang="en-GB" dirty="0" err="1"/>
              <a:t>Arzarello</a:t>
            </a:r>
            <a:r>
              <a:rPr lang="en-GB" dirty="0"/>
              <a:t> et al., 2014; Cusi et al., 2022)</a:t>
            </a:r>
            <a:r>
              <a:rPr lang="en-GR" dirty="0"/>
              <a:t> </a:t>
            </a:r>
            <a:br>
              <a:rPr lang="en-GB" dirty="0"/>
            </a:br>
            <a:endParaRPr lang="en-GR" dirty="0"/>
          </a:p>
          <a:p>
            <a:r>
              <a:rPr lang="en-GB" dirty="0"/>
              <a:t>Didactical and meta-didactical </a:t>
            </a:r>
            <a:r>
              <a:rPr lang="en-GB" i="1" dirty="0" err="1"/>
              <a:t>praxeologies</a:t>
            </a:r>
            <a:r>
              <a:rPr lang="en-GB" dirty="0"/>
              <a:t>, intended as systems of tasks and techniques to carry out the tasks, and the discourses developed to justify the chosen techniques. These systems support both action in teaching (didactical </a:t>
            </a:r>
            <a:r>
              <a:rPr lang="en-GB" dirty="0" err="1"/>
              <a:t>praxeologies</a:t>
            </a:r>
            <a:r>
              <a:rPr lang="en-GB" dirty="0"/>
              <a:t>) and reflection on teaching (meta-didactical </a:t>
            </a:r>
            <a:r>
              <a:rPr lang="en-GB" dirty="0" err="1"/>
              <a:t>praxeologies</a:t>
            </a:r>
            <a:r>
              <a:rPr lang="en-GB" dirty="0"/>
              <a:t>)</a:t>
            </a:r>
            <a:br>
              <a:rPr lang="en-GB" dirty="0"/>
            </a:br>
            <a:endParaRPr lang="en-GB" dirty="0"/>
          </a:p>
          <a:p>
            <a:r>
              <a:rPr lang="en-GB" dirty="0"/>
              <a:t>The process through which external components become internal components, referred to as </a:t>
            </a:r>
            <a:r>
              <a:rPr lang="en-GB" i="1" dirty="0"/>
              <a:t>internalisation - </a:t>
            </a:r>
            <a:r>
              <a:rPr lang="en-GB" dirty="0"/>
              <a:t>the transformation of praxeological components through discussion between different communities</a:t>
            </a:r>
            <a:br>
              <a:rPr lang="en-GB" dirty="0"/>
            </a:br>
            <a:endParaRPr lang="en-GB" dirty="0"/>
          </a:p>
          <a:p>
            <a:r>
              <a:rPr lang="en-GB" dirty="0"/>
              <a:t>Boundary objects BOs objects of joint actions carried out by actors belonging to different communities  - Means of promoting internalisation </a:t>
            </a:r>
            <a:br>
              <a:rPr lang="en-GB" dirty="0"/>
            </a:br>
            <a:endParaRPr lang="en-GB" dirty="0"/>
          </a:p>
          <a:p>
            <a:r>
              <a:rPr lang="en-GB" dirty="0"/>
              <a:t>Carlile’s (2004) characterisation of three levels of action on BOs (</a:t>
            </a:r>
            <a:r>
              <a:rPr lang="en-GB" dirty="0" err="1"/>
              <a:t>i</a:t>
            </a:r>
            <a:r>
              <a:rPr lang="en-GB" dirty="0"/>
              <a:t>) </a:t>
            </a:r>
            <a:r>
              <a:rPr lang="en-GB" i="1" dirty="0"/>
              <a:t>syntactic level</a:t>
            </a:r>
            <a:r>
              <a:rPr lang="en-GB" dirty="0"/>
              <a:t> (transfer); (ii) </a:t>
            </a:r>
            <a:r>
              <a:rPr lang="en-GB" i="1" dirty="0"/>
              <a:t>semantic level</a:t>
            </a:r>
            <a:r>
              <a:rPr lang="en-GB" dirty="0"/>
              <a:t> (translation); (iii) </a:t>
            </a:r>
            <a:r>
              <a:rPr lang="en-GB" i="1" dirty="0"/>
              <a:t>pragmatic level</a:t>
            </a:r>
            <a:r>
              <a:rPr lang="en-GB" dirty="0"/>
              <a:t> (transformation)</a:t>
            </a:r>
            <a:endParaRPr lang="en-GR" sz="2000" dirty="0"/>
          </a:p>
        </p:txBody>
      </p:sp>
      <p:sp>
        <p:nvSpPr>
          <p:cNvPr id="4" name="TextBox 3">
            <a:extLst>
              <a:ext uri="{FF2B5EF4-FFF2-40B4-BE49-F238E27FC236}">
                <a16:creationId xmlns:a16="http://schemas.microsoft.com/office/drawing/2014/main" id="{7FDEEC6E-D316-EAF1-D9B6-E02C9B134795}"/>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r>
              <a:rPr lang="en-GR" sz="2800" dirty="0"/>
              <a:t>The interplay of research and practice in mathematics teacher education: </a:t>
            </a:r>
            <a:r>
              <a:rPr lang="en-US" sz="2800" i="1" dirty="0"/>
              <a:t>Theoretical perspectives </a:t>
            </a:r>
            <a:endParaRPr lang="en-GB" sz="2800" b="1" i="1" dirty="0"/>
          </a:p>
        </p:txBody>
      </p:sp>
    </p:spTree>
    <p:extLst>
      <p:ext uri="{BB962C8B-B14F-4D97-AF65-F5344CB8AC3E}">
        <p14:creationId xmlns:p14="http://schemas.microsoft.com/office/powerpoint/2010/main" val="1878873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74939-840B-E31C-DB20-2A5FEF4D6716}"/>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CE72C6E-92FF-5A8D-DA89-F38C297CC761}"/>
              </a:ext>
            </a:extLst>
          </p:cNvPr>
          <p:cNvGraphicFramePr>
            <a:graphicFrameLocks noGrp="1"/>
          </p:cNvGraphicFramePr>
          <p:nvPr>
            <p:extLst>
              <p:ext uri="{D42A27DB-BD31-4B8C-83A1-F6EECF244321}">
                <p14:modId xmlns:p14="http://schemas.microsoft.com/office/powerpoint/2010/main" val="1255391120"/>
              </p:ext>
            </p:extLst>
          </p:nvPr>
        </p:nvGraphicFramePr>
        <p:xfrm>
          <a:off x="1423639" y="1616927"/>
          <a:ext cx="9344722" cy="3972546"/>
        </p:xfrm>
        <a:graphic>
          <a:graphicData uri="http://schemas.openxmlformats.org/drawingml/2006/table">
            <a:tbl>
              <a:tblPr>
                <a:tableStyleId>{5C22544A-7EE6-4342-B048-85BDC9FD1C3A}</a:tableStyleId>
              </a:tblPr>
              <a:tblGrid>
                <a:gridCol w="5038277">
                  <a:extLst>
                    <a:ext uri="{9D8B030D-6E8A-4147-A177-3AD203B41FA5}">
                      <a16:colId xmlns:a16="http://schemas.microsoft.com/office/drawing/2014/main" val="1802358090"/>
                    </a:ext>
                  </a:extLst>
                </a:gridCol>
                <a:gridCol w="4306445">
                  <a:extLst>
                    <a:ext uri="{9D8B030D-6E8A-4147-A177-3AD203B41FA5}">
                      <a16:colId xmlns:a16="http://schemas.microsoft.com/office/drawing/2014/main" val="3794152149"/>
                    </a:ext>
                  </a:extLst>
                </a:gridCol>
              </a:tblGrid>
              <a:tr h="561133">
                <a:tc>
                  <a:txBody>
                    <a:bodyPr/>
                    <a:lstStyle/>
                    <a:p>
                      <a:pPr algn="ctr">
                        <a:lnSpc>
                          <a:spcPts val="1600"/>
                        </a:lnSpc>
                        <a:spcAft>
                          <a:spcPts val="600"/>
                        </a:spcAft>
                        <a:buNone/>
                      </a:pPr>
                      <a:endParaRPr lang="en-AU" sz="2000" b="1" dirty="0">
                        <a:effectLst/>
                      </a:endParaRPr>
                    </a:p>
                    <a:p>
                      <a:pPr algn="ctr">
                        <a:lnSpc>
                          <a:spcPts val="1600"/>
                        </a:lnSpc>
                        <a:spcAft>
                          <a:spcPts val="600"/>
                        </a:spcAft>
                        <a:buNone/>
                      </a:pPr>
                      <a:r>
                        <a:rPr lang="en-AU" sz="2000" b="1" dirty="0">
                          <a:effectLst/>
                        </a:rPr>
                        <a:t>Research practices</a:t>
                      </a:r>
                      <a:endParaRPr lang="en-GR" sz="2000" b="1" dirty="0">
                        <a:effectLst/>
                        <a:latin typeface="Times New Roman" panose="02020603050405020304" pitchFamily="18" charset="0"/>
                        <a:ea typeface="PMingLiU" panose="02020500000000000000" pitchFamily="18" charset="-120"/>
                      </a:endParaRPr>
                    </a:p>
                  </a:txBody>
                  <a:tcPr marL="68580" marR="68580" marT="0" marB="0">
                    <a:solidFill>
                      <a:schemeClr val="accent2">
                        <a:lumMod val="60000"/>
                        <a:lumOff val="40000"/>
                      </a:schemeClr>
                    </a:solidFill>
                  </a:tcPr>
                </a:tc>
                <a:tc>
                  <a:txBody>
                    <a:bodyPr/>
                    <a:lstStyle/>
                    <a:p>
                      <a:pPr algn="ctr">
                        <a:lnSpc>
                          <a:spcPts val="1600"/>
                        </a:lnSpc>
                        <a:spcAft>
                          <a:spcPts val="600"/>
                        </a:spcAft>
                        <a:buNone/>
                      </a:pPr>
                      <a:endParaRPr lang="en-AU" sz="2000" b="1" dirty="0">
                        <a:effectLst/>
                      </a:endParaRPr>
                    </a:p>
                    <a:p>
                      <a:pPr algn="ctr">
                        <a:lnSpc>
                          <a:spcPts val="1600"/>
                        </a:lnSpc>
                        <a:spcAft>
                          <a:spcPts val="600"/>
                        </a:spcAft>
                        <a:buNone/>
                      </a:pPr>
                      <a:r>
                        <a:rPr lang="en-AU" sz="2000" b="1" dirty="0">
                          <a:effectLst/>
                        </a:rPr>
                        <a:t>Teaching practices</a:t>
                      </a:r>
                      <a:endParaRPr lang="en-GR" sz="2000" b="1" dirty="0">
                        <a:effectLst/>
                        <a:latin typeface="Times New Roman" panose="02020603050405020304" pitchFamily="18" charset="0"/>
                        <a:ea typeface="PMingLiU" panose="02020500000000000000" pitchFamily="18" charset="-120"/>
                      </a:endParaRPr>
                    </a:p>
                  </a:txBody>
                  <a:tcPr marL="68580" marR="68580" marT="0" marB="0">
                    <a:solidFill>
                      <a:schemeClr val="accent2">
                        <a:lumMod val="60000"/>
                        <a:lumOff val="40000"/>
                      </a:schemeClr>
                    </a:solidFill>
                  </a:tcPr>
                </a:tc>
                <a:extLst>
                  <a:ext uri="{0D108BD9-81ED-4DB2-BD59-A6C34878D82A}">
                    <a16:rowId xmlns:a16="http://schemas.microsoft.com/office/drawing/2014/main" val="1995988837"/>
                  </a:ext>
                </a:extLst>
              </a:tr>
              <a:tr h="3411413">
                <a:tc>
                  <a:txBody>
                    <a:bodyPr/>
                    <a:lstStyle/>
                    <a:p>
                      <a:pPr algn="l">
                        <a:lnSpc>
                          <a:spcPts val="1600"/>
                        </a:lnSpc>
                        <a:spcAft>
                          <a:spcPts val="600"/>
                        </a:spcAft>
                        <a:buNone/>
                      </a:pPr>
                      <a:r>
                        <a:rPr lang="en-AU" sz="2000" dirty="0">
                          <a:effectLst/>
                        </a:rPr>
                        <a:t> </a:t>
                      </a:r>
                    </a:p>
                    <a:p>
                      <a:pPr algn="l">
                        <a:lnSpc>
                          <a:spcPts val="1600"/>
                        </a:lnSpc>
                        <a:spcAft>
                          <a:spcPts val="600"/>
                        </a:spcAft>
                        <a:buNone/>
                      </a:pPr>
                      <a:endParaRPr lang="en-AU" sz="2000" dirty="0">
                        <a:effectLst/>
                      </a:endParaRPr>
                    </a:p>
                    <a:p>
                      <a:pPr algn="l">
                        <a:lnSpc>
                          <a:spcPts val="1600"/>
                        </a:lnSpc>
                        <a:spcAft>
                          <a:spcPts val="600"/>
                        </a:spcAft>
                        <a:buNone/>
                      </a:pPr>
                      <a:r>
                        <a:rPr lang="en-AU" sz="2000" dirty="0">
                          <a:effectLst/>
                        </a:rPr>
                        <a:t>R1: Searching for research papers</a:t>
                      </a:r>
                      <a:endParaRPr lang="en-GR" sz="2000" dirty="0">
                        <a:effectLst/>
                      </a:endParaRPr>
                    </a:p>
                    <a:p>
                      <a:pPr algn="l">
                        <a:lnSpc>
                          <a:spcPts val="1600"/>
                        </a:lnSpc>
                        <a:spcAft>
                          <a:spcPts val="600"/>
                        </a:spcAft>
                        <a:buNone/>
                      </a:pPr>
                      <a:r>
                        <a:rPr lang="en-AU" sz="2000" dirty="0">
                          <a:effectLst/>
                        </a:rPr>
                        <a:t>R2: Reading research papers </a:t>
                      </a:r>
                      <a:endParaRPr lang="en-GR" sz="2000" dirty="0">
                        <a:effectLst/>
                      </a:endParaRPr>
                    </a:p>
                    <a:p>
                      <a:pPr algn="l">
                        <a:lnSpc>
                          <a:spcPts val="1600"/>
                        </a:lnSpc>
                        <a:spcAft>
                          <a:spcPts val="600"/>
                        </a:spcAft>
                        <a:buNone/>
                      </a:pPr>
                      <a:r>
                        <a:rPr lang="en-AU" sz="2000" dirty="0">
                          <a:effectLst/>
                        </a:rPr>
                        <a:t>R3: Presenting theoretical ideas</a:t>
                      </a:r>
                      <a:endParaRPr lang="en-GR" sz="2000" dirty="0">
                        <a:effectLst/>
                      </a:endParaRPr>
                    </a:p>
                    <a:p>
                      <a:pPr algn="l">
                        <a:lnSpc>
                          <a:spcPts val="1600"/>
                        </a:lnSpc>
                        <a:spcAft>
                          <a:spcPts val="600"/>
                        </a:spcAft>
                        <a:buNone/>
                      </a:pPr>
                      <a:r>
                        <a:rPr lang="en-AU" sz="2000" dirty="0">
                          <a:effectLst/>
                        </a:rPr>
                        <a:t>R4: Reviewing</a:t>
                      </a:r>
                      <a:endParaRPr lang="en-GR" sz="2000" dirty="0">
                        <a:effectLst/>
                      </a:endParaRPr>
                    </a:p>
                    <a:p>
                      <a:pPr algn="l">
                        <a:lnSpc>
                          <a:spcPts val="1600"/>
                        </a:lnSpc>
                        <a:spcAft>
                          <a:spcPts val="600"/>
                        </a:spcAft>
                        <a:buNone/>
                      </a:pPr>
                      <a:r>
                        <a:rPr lang="en-AU" sz="2000" dirty="0">
                          <a:effectLst/>
                        </a:rPr>
                        <a:t>R5: Designing research</a:t>
                      </a:r>
                      <a:endParaRPr lang="en-GR" sz="2000" dirty="0">
                        <a:effectLst/>
                      </a:endParaRPr>
                    </a:p>
                    <a:p>
                      <a:pPr algn="l">
                        <a:lnSpc>
                          <a:spcPts val="1600"/>
                        </a:lnSpc>
                        <a:spcAft>
                          <a:spcPts val="600"/>
                        </a:spcAft>
                        <a:buNone/>
                      </a:pPr>
                      <a:r>
                        <a:rPr lang="en-AU" sz="2000" dirty="0">
                          <a:effectLst/>
                        </a:rPr>
                        <a:t>R6: Using theoretical and research ideas for data analysis</a:t>
                      </a:r>
                      <a:endParaRPr lang="en-GR" sz="2000" dirty="0">
                        <a:effectLst/>
                      </a:endParaRPr>
                    </a:p>
                    <a:p>
                      <a:pPr algn="l">
                        <a:lnSpc>
                          <a:spcPts val="1600"/>
                        </a:lnSpc>
                        <a:spcAft>
                          <a:spcPts val="600"/>
                        </a:spcAft>
                        <a:buNone/>
                      </a:pPr>
                      <a:r>
                        <a:rPr lang="en-AU" sz="2000" dirty="0">
                          <a:effectLst/>
                        </a:rPr>
                        <a:t>R7: Justification of research choices</a:t>
                      </a:r>
                      <a:endParaRPr lang="en-GR" sz="2000" dirty="0">
                        <a:effectLst/>
                        <a:latin typeface="Times New Roman" panose="02020603050405020304" pitchFamily="18" charset="0"/>
                        <a:ea typeface="PMingLiU" panose="02020500000000000000" pitchFamily="18" charset="-120"/>
                      </a:endParaRPr>
                    </a:p>
                  </a:txBody>
                  <a:tcPr marL="68580" marR="68580" marT="0" marB="0">
                    <a:solidFill>
                      <a:schemeClr val="bg1">
                        <a:lumMod val="95000"/>
                      </a:schemeClr>
                    </a:solidFill>
                  </a:tcPr>
                </a:tc>
                <a:tc>
                  <a:txBody>
                    <a:bodyPr/>
                    <a:lstStyle/>
                    <a:p>
                      <a:pPr algn="l">
                        <a:lnSpc>
                          <a:spcPts val="1600"/>
                        </a:lnSpc>
                        <a:spcAft>
                          <a:spcPts val="600"/>
                        </a:spcAft>
                        <a:buNone/>
                      </a:pPr>
                      <a:endParaRPr lang="en-AU" sz="2000" dirty="0">
                        <a:effectLst/>
                      </a:endParaRPr>
                    </a:p>
                    <a:p>
                      <a:pPr algn="l">
                        <a:lnSpc>
                          <a:spcPts val="1600"/>
                        </a:lnSpc>
                        <a:spcAft>
                          <a:spcPts val="600"/>
                        </a:spcAft>
                        <a:buNone/>
                      </a:pPr>
                      <a:endParaRPr lang="en-AU" sz="2000" dirty="0">
                        <a:effectLst/>
                      </a:endParaRPr>
                    </a:p>
                    <a:p>
                      <a:pPr algn="l">
                        <a:lnSpc>
                          <a:spcPts val="1600"/>
                        </a:lnSpc>
                        <a:spcAft>
                          <a:spcPts val="600"/>
                        </a:spcAft>
                        <a:buNone/>
                      </a:pPr>
                      <a:r>
                        <a:rPr lang="en-AU" sz="2000" dirty="0">
                          <a:effectLst/>
                        </a:rPr>
                        <a:t>T1: Identifying key teaching and learning issues</a:t>
                      </a:r>
                      <a:endParaRPr lang="en-GR" sz="2000" dirty="0">
                        <a:effectLst/>
                      </a:endParaRPr>
                    </a:p>
                    <a:p>
                      <a:pPr algn="l">
                        <a:lnSpc>
                          <a:spcPts val="1600"/>
                        </a:lnSpc>
                        <a:spcAft>
                          <a:spcPts val="600"/>
                        </a:spcAft>
                        <a:buNone/>
                      </a:pPr>
                      <a:r>
                        <a:rPr lang="en-AU" sz="2000" dirty="0">
                          <a:effectLst/>
                        </a:rPr>
                        <a:t>T2: Selecting mathematical tasks </a:t>
                      </a:r>
                      <a:endParaRPr lang="en-GR" sz="2000" dirty="0">
                        <a:effectLst/>
                      </a:endParaRPr>
                    </a:p>
                    <a:p>
                      <a:pPr algn="l">
                        <a:lnSpc>
                          <a:spcPts val="1600"/>
                        </a:lnSpc>
                        <a:spcAft>
                          <a:spcPts val="600"/>
                        </a:spcAft>
                        <a:buNone/>
                      </a:pPr>
                      <a:r>
                        <a:rPr lang="en-AU" sz="2000" dirty="0">
                          <a:effectLst/>
                        </a:rPr>
                        <a:t>T3: Designing lessons</a:t>
                      </a:r>
                      <a:endParaRPr lang="en-GR" sz="2000" dirty="0">
                        <a:effectLst/>
                      </a:endParaRPr>
                    </a:p>
                    <a:p>
                      <a:pPr algn="l">
                        <a:lnSpc>
                          <a:spcPts val="1600"/>
                        </a:lnSpc>
                        <a:spcAft>
                          <a:spcPts val="600"/>
                        </a:spcAft>
                        <a:buNone/>
                      </a:pPr>
                      <a:r>
                        <a:rPr lang="en-AU" sz="2000" dirty="0">
                          <a:effectLst/>
                        </a:rPr>
                        <a:t>T4: Enacting lessons</a:t>
                      </a:r>
                      <a:endParaRPr lang="en-GR" sz="2000" dirty="0">
                        <a:effectLst/>
                      </a:endParaRPr>
                    </a:p>
                    <a:p>
                      <a:pPr algn="l">
                        <a:lnSpc>
                          <a:spcPts val="1600"/>
                        </a:lnSpc>
                        <a:spcAft>
                          <a:spcPts val="600"/>
                        </a:spcAft>
                        <a:buNone/>
                      </a:pPr>
                      <a:r>
                        <a:rPr lang="en-AU" sz="2000" dirty="0">
                          <a:effectLst/>
                        </a:rPr>
                        <a:t>T5: Assessing students’ work</a:t>
                      </a:r>
                      <a:endParaRPr lang="en-GR" sz="2000" dirty="0">
                        <a:effectLst/>
                      </a:endParaRPr>
                    </a:p>
                    <a:p>
                      <a:pPr algn="l">
                        <a:lnSpc>
                          <a:spcPts val="1600"/>
                        </a:lnSpc>
                        <a:spcAft>
                          <a:spcPts val="600"/>
                        </a:spcAft>
                        <a:buNone/>
                      </a:pPr>
                      <a:r>
                        <a:rPr lang="en-AU" sz="2000" dirty="0">
                          <a:effectLst/>
                        </a:rPr>
                        <a:t>T6: Evaluating/Analysing lessons</a:t>
                      </a:r>
                      <a:endParaRPr lang="en-GR" sz="2000" dirty="0">
                        <a:effectLst/>
                        <a:latin typeface="Times New Roman" panose="02020603050405020304" pitchFamily="18" charset="0"/>
                        <a:ea typeface="PMingLiU" panose="02020500000000000000" pitchFamily="18" charset="-120"/>
                      </a:endParaRPr>
                    </a:p>
                  </a:txBody>
                  <a:tcPr marL="68580" marR="68580" marT="0" marB="0">
                    <a:solidFill>
                      <a:schemeClr val="bg1">
                        <a:lumMod val="95000"/>
                      </a:schemeClr>
                    </a:solidFill>
                  </a:tcPr>
                </a:tc>
                <a:extLst>
                  <a:ext uri="{0D108BD9-81ED-4DB2-BD59-A6C34878D82A}">
                    <a16:rowId xmlns:a16="http://schemas.microsoft.com/office/drawing/2014/main" val="1446335758"/>
                  </a:ext>
                </a:extLst>
              </a:tr>
            </a:tbl>
          </a:graphicData>
        </a:graphic>
      </p:graphicFrame>
      <p:sp>
        <p:nvSpPr>
          <p:cNvPr id="5" name="TextBox 4">
            <a:extLst>
              <a:ext uri="{FF2B5EF4-FFF2-40B4-BE49-F238E27FC236}">
                <a16:creationId xmlns:a16="http://schemas.microsoft.com/office/drawing/2014/main" id="{2550455A-D243-3A78-6D13-94BAAFEB4E88}"/>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r>
              <a:rPr lang="en-GR" sz="2800" dirty="0"/>
              <a:t>The interplay of research and practice in mathematics teacher education: </a:t>
            </a:r>
            <a:r>
              <a:rPr lang="en-AU" sz="2800" i="1" dirty="0"/>
              <a:t>Results</a:t>
            </a:r>
            <a:endParaRPr lang="en-GB" sz="2800" b="1" i="1" dirty="0"/>
          </a:p>
        </p:txBody>
      </p:sp>
    </p:spTree>
    <p:extLst>
      <p:ext uri="{BB962C8B-B14F-4D97-AF65-F5344CB8AC3E}">
        <p14:creationId xmlns:p14="http://schemas.microsoft.com/office/powerpoint/2010/main" val="1199887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14C26-628E-0114-E882-9639CB6D09C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27697F6-C591-0630-4B5E-ABF9BC832187}"/>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r>
              <a:rPr lang="en-GR" sz="2800" dirty="0"/>
              <a:t>The interplay of research and practice in mathematics teacher education: </a:t>
            </a:r>
            <a:r>
              <a:rPr lang="en-AU" sz="2800" i="1" dirty="0"/>
              <a:t>Results</a:t>
            </a:r>
            <a:endParaRPr lang="en-GB" sz="2800" b="1" i="1" dirty="0"/>
          </a:p>
        </p:txBody>
      </p:sp>
      <p:graphicFrame>
        <p:nvGraphicFramePr>
          <p:cNvPr id="2" name="Content Placeholder 3">
            <a:extLst>
              <a:ext uri="{FF2B5EF4-FFF2-40B4-BE49-F238E27FC236}">
                <a16:creationId xmlns:a16="http://schemas.microsoft.com/office/drawing/2014/main" id="{B41CCA8F-C139-B20A-17A4-565EA6C26BAC}"/>
              </a:ext>
            </a:extLst>
          </p:cNvPr>
          <p:cNvGraphicFramePr>
            <a:graphicFrameLocks noGrp="1"/>
          </p:cNvGraphicFramePr>
          <p:nvPr>
            <p:ph idx="1"/>
            <p:extLst>
              <p:ext uri="{D42A27DB-BD31-4B8C-83A1-F6EECF244321}">
                <p14:modId xmlns:p14="http://schemas.microsoft.com/office/powerpoint/2010/main" val="2373899257"/>
              </p:ext>
            </p:extLst>
          </p:nvPr>
        </p:nvGraphicFramePr>
        <p:xfrm>
          <a:off x="643466" y="1048770"/>
          <a:ext cx="10905067" cy="5578751"/>
        </p:xfrm>
        <a:graphic>
          <a:graphicData uri="http://schemas.openxmlformats.org/drawingml/2006/table">
            <a:tbl>
              <a:tblPr firstRow="1" bandRow="1">
                <a:noFill/>
                <a:tableStyleId>{5C22544A-7EE6-4342-B048-85BDC9FD1C3A}</a:tableStyleId>
              </a:tblPr>
              <a:tblGrid>
                <a:gridCol w="4657909">
                  <a:extLst>
                    <a:ext uri="{9D8B030D-6E8A-4147-A177-3AD203B41FA5}">
                      <a16:colId xmlns:a16="http://schemas.microsoft.com/office/drawing/2014/main" val="4181040352"/>
                    </a:ext>
                  </a:extLst>
                </a:gridCol>
                <a:gridCol w="6247158">
                  <a:extLst>
                    <a:ext uri="{9D8B030D-6E8A-4147-A177-3AD203B41FA5}">
                      <a16:colId xmlns:a16="http://schemas.microsoft.com/office/drawing/2014/main" val="2126192466"/>
                    </a:ext>
                  </a:extLst>
                </a:gridCol>
              </a:tblGrid>
              <a:tr h="349489">
                <a:tc>
                  <a:txBody>
                    <a:bodyPr/>
                    <a:lstStyle/>
                    <a:p>
                      <a:pPr algn="ctr">
                        <a:lnSpc>
                          <a:spcPts val="1600"/>
                        </a:lnSpc>
                        <a:spcAft>
                          <a:spcPts val="600"/>
                        </a:spcAft>
                        <a:buNone/>
                      </a:pPr>
                      <a:r>
                        <a:rPr lang="en-AU" sz="1800" b="1" dirty="0">
                          <a:solidFill>
                            <a:schemeClr val="tx1"/>
                          </a:solidFill>
                          <a:effectLst/>
                        </a:rPr>
                        <a:t>Core-Meta-tasks</a:t>
                      </a:r>
                      <a:endParaRPr lang="en-GR" sz="1800" b="1"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12700" cmpd="sng">
                      <a:noFill/>
                      <a:prstDash val="solid"/>
                    </a:lnL>
                    <a:lnR w="12700" cmpd="sng">
                      <a:noFill/>
                      <a:prstDash val="solid"/>
                    </a:lnR>
                    <a:lnT w="12700" cmpd="sng">
                      <a:noFill/>
                      <a:prstDash val="solid"/>
                    </a:lnT>
                    <a:lnB w="9525" cap="flat" cmpd="sng" algn="ctr">
                      <a:solidFill>
                        <a:srgbClr val="D8DCDC"/>
                      </a:solidFill>
                      <a:prstDash val="solid"/>
                    </a:lnB>
                    <a:noFill/>
                  </a:tcPr>
                </a:tc>
                <a:tc>
                  <a:txBody>
                    <a:bodyPr/>
                    <a:lstStyle/>
                    <a:p>
                      <a:pPr algn="ctr">
                        <a:lnSpc>
                          <a:spcPts val="1600"/>
                        </a:lnSpc>
                        <a:spcAft>
                          <a:spcPts val="600"/>
                        </a:spcAft>
                        <a:buNone/>
                      </a:pPr>
                      <a:r>
                        <a:rPr lang="en-AU" sz="1800" b="1" dirty="0">
                          <a:solidFill>
                            <a:schemeClr val="tx1"/>
                          </a:solidFill>
                          <a:effectLst/>
                        </a:rPr>
                        <a:t>R and T practices</a:t>
                      </a:r>
                      <a:endParaRPr lang="en-GR" sz="1800" b="1"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12700" cmpd="sng">
                      <a:noFill/>
                      <a:prstDash val="solid"/>
                    </a:lnL>
                    <a:lnR w="12700" cmpd="sng">
                      <a:noFill/>
                      <a:prstDash val="solid"/>
                    </a:lnR>
                    <a:lnT w="12700" cmpd="sng">
                      <a:noFill/>
                      <a:prstDash val="solid"/>
                    </a:lnT>
                    <a:lnB w="9525" cap="flat" cmpd="sng" algn="ctr">
                      <a:solidFill>
                        <a:srgbClr val="D8DCDC"/>
                      </a:solidFill>
                      <a:prstDash val="solid"/>
                    </a:lnB>
                    <a:noFill/>
                  </a:tcPr>
                </a:tc>
                <a:extLst>
                  <a:ext uri="{0D108BD9-81ED-4DB2-BD59-A6C34878D82A}">
                    <a16:rowId xmlns:a16="http://schemas.microsoft.com/office/drawing/2014/main" val="2568985549"/>
                  </a:ext>
                </a:extLst>
              </a:tr>
              <a:tr h="685535">
                <a:tc>
                  <a:txBody>
                    <a:bodyPr/>
                    <a:lstStyle/>
                    <a:p>
                      <a:pPr algn="l">
                        <a:lnSpc>
                          <a:spcPts val="1600"/>
                        </a:lnSpc>
                        <a:spcAft>
                          <a:spcPts val="600"/>
                        </a:spcAft>
                        <a:buNone/>
                      </a:pPr>
                      <a:r>
                        <a:rPr lang="el-GR" sz="1400" dirty="0">
                          <a:solidFill>
                            <a:schemeClr val="tx1"/>
                          </a:solidFill>
                          <a:effectLst/>
                        </a:rPr>
                        <a:t>ΜΤ</a:t>
                      </a:r>
                      <a:r>
                        <a:rPr lang="en-AU" sz="1400" dirty="0">
                          <a:solidFill>
                            <a:schemeClr val="tx1"/>
                          </a:solidFill>
                          <a:effectLst/>
                        </a:rPr>
                        <a:t>1: </a:t>
                      </a:r>
                      <a:r>
                        <a:rPr lang="en-US" sz="1400" dirty="0">
                          <a:solidFill>
                            <a:schemeClr val="tx1"/>
                          </a:solidFill>
                          <a:effectLst/>
                        </a:rPr>
                        <a:t>F</a:t>
                      </a:r>
                      <a:r>
                        <a:rPr lang="en-AU" sz="1400" dirty="0">
                          <a:solidFill>
                            <a:schemeClr val="tx1"/>
                          </a:solidFill>
                          <a:effectLst/>
                        </a:rPr>
                        <a:t>rom the analysis of classroom phenomena to the emergence of theoretical ideas</a:t>
                      </a:r>
                      <a:endParaRPr lang="en-GR" sz="1400"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just">
                        <a:lnSpc>
                          <a:spcPts val="1600"/>
                        </a:lnSpc>
                        <a:spcAft>
                          <a:spcPts val="600"/>
                        </a:spcAft>
                        <a:buNone/>
                      </a:pPr>
                      <a:r>
                        <a:rPr lang="en-US" sz="1400" dirty="0">
                          <a:solidFill>
                            <a:schemeClr val="tx1"/>
                          </a:solidFill>
                          <a:effectLst/>
                        </a:rPr>
                        <a:t>PTs </a:t>
                      </a:r>
                      <a:r>
                        <a:rPr lang="en-US" sz="1400" dirty="0" err="1">
                          <a:solidFill>
                            <a:schemeClr val="tx1"/>
                          </a:solidFill>
                          <a:effectLst/>
                        </a:rPr>
                        <a:t>analyse</a:t>
                      </a:r>
                      <a:r>
                        <a:rPr lang="en-US" sz="1400" dirty="0">
                          <a:solidFill>
                            <a:schemeClr val="tx1"/>
                          </a:solidFill>
                          <a:effectLst/>
                        </a:rPr>
                        <a:t> classroom data provided by the MTE (T6). MTE presents theoretical ideas (R3) and highlights the links (R7) between T6 and R3 or asks PMTs to make these links explicit (R7)</a:t>
                      </a:r>
                      <a:endParaRPr lang="en-GR" sz="1400"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3872131335"/>
                  </a:ext>
                </a:extLst>
              </a:tr>
              <a:tr h="685535">
                <a:tc>
                  <a:txBody>
                    <a:bodyPr/>
                    <a:lstStyle/>
                    <a:p>
                      <a:pPr algn="l">
                        <a:lnSpc>
                          <a:spcPts val="1600"/>
                        </a:lnSpc>
                        <a:spcAft>
                          <a:spcPts val="600"/>
                        </a:spcAft>
                        <a:buNone/>
                      </a:pPr>
                      <a:r>
                        <a:rPr lang="en-AU" sz="1400" dirty="0">
                          <a:solidFill>
                            <a:schemeClr val="tx1"/>
                          </a:solidFill>
                          <a:effectLst/>
                        </a:rPr>
                        <a:t>ΜΤ2: From the introduction of theoretical ideas to the analysis of classroom phenomena</a:t>
                      </a:r>
                      <a:endParaRPr lang="en-GR" sz="1400"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just">
                        <a:lnSpc>
                          <a:spcPts val="1600"/>
                        </a:lnSpc>
                        <a:spcAft>
                          <a:spcPts val="600"/>
                        </a:spcAft>
                        <a:buNone/>
                      </a:pPr>
                      <a:r>
                        <a:rPr lang="en-US" sz="1400">
                          <a:solidFill>
                            <a:schemeClr val="tx1"/>
                          </a:solidFill>
                          <a:effectLst/>
                        </a:rPr>
                        <a:t>MTE presents research findings and theoretical ideas (R3). PMTs analyse classroom data (T6) using theoretical tools (R6). MTE highlights the links (R7) between R3 and T6</a:t>
                      </a:r>
                      <a:endParaRPr lang="en-GR" sz="140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3301824334"/>
                  </a:ext>
                </a:extLst>
              </a:tr>
              <a:tr h="559518">
                <a:tc>
                  <a:txBody>
                    <a:bodyPr/>
                    <a:lstStyle/>
                    <a:p>
                      <a:pPr algn="l" fontAlgn="base">
                        <a:spcAft>
                          <a:spcPts val="600"/>
                        </a:spcAft>
                        <a:buNone/>
                      </a:pPr>
                      <a:r>
                        <a:rPr lang="en-AU" sz="1400" dirty="0">
                          <a:solidFill>
                            <a:schemeClr val="tx1"/>
                          </a:solidFill>
                          <a:effectLst/>
                        </a:rPr>
                        <a:t>MT3: theoretical ideas as means for designing and justifying the </a:t>
                      </a:r>
                      <a:r>
                        <a:rPr lang="en-US" sz="1400" dirty="0">
                          <a:solidFill>
                            <a:schemeClr val="tx1"/>
                          </a:solidFill>
                          <a:effectLst/>
                        </a:rPr>
                        <a:t>teaching </a:t>
                      </a:r>
                      <a:r>
                        <a:rPr lang="en-AU" sz="1400" dirty="0">
                          <a:solidFill>
                            <a:schemeClr val="tx1"/>
                          </a:solidFill>
                          <a:effectLst/>
                        </a:rPr>
                        <a:t>design</a:t>
                      </a:r>
                      <a:endParaRPr lang="en-GR" sz="1400" dirty="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just">
                        <a:lnSpc>
                          <a:spcPts val="1600"/>
                        </a:lnSpc>
                        <a:spcAft>
                          <a:spcPts val="600"/>
                        </a:spcAft>
                        <a:buNone/>
                      </a:pPr>
                      <a:r>
                        <a:rPr lang="en-US" sz="1400">
                          <a:solidFill>
                            <a:schemeClr val="tx1"/>
                          </a:solidFill>
                          <a:effectLst/>
                        </a:rPr>
                        <a:t>PMTs use theoretical models (R6) to design tasks or hypothetical classroom dialogues (T3). PMTs justify the links (R7) between R6 and T3</a:t>
                      </a:r>
                      <a:endParaRPr lang="en-GR" sz="140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359059749"/>
                  </a:ext>
                </a:extLst>
              </a:tr>
              <a:tr h="517512">
                <a:tc>
                  <a:txBody>
                    <a:bodyPr/>
                    <a:lstStyle/>
                    <a:p>
                      <a:pPr algn="l" fontAlgn="base">
                        <a:spcAft>
                          <a:spcPts val="600"/>
                        </a:spcAft>
                        <a:buNone/>
                      </a:pPr>
                      <a:r>
                        <a:rPr lang="en-AU" sz="1400" dirty="0">
                          <a:solidFill>
                            <a:schemeClr val="tx1"/>
                          </a:solidFill>
                          <a:effectLst/>
                        </a:rPr>
                        <a:t>MT4: peer review</a:t>
                      </a:r>
                      <a:endParaRPr lang="en-GR" sz="1400" dirty="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just">
                        <a:lnSpc>
                          <a:spcPts val="1600"/>
                        </a:lnSpc>
                        <a:spcAft>
                          <a:spcPts val="600"/>
                        </a:spcAft>
                        <a:buNone/>
                      </a:pPr>
                      <a:r>
                        <a:rPr lang="en-US" sz="1400" dirty="0">
                          <a:solidFill>
                            <a:schemeClr val="tx1"/>
                          </a:solidFill>
                          <a:effectLst/>
                        </a:rPr>
                        <a:t>PMTs review peers’ designs (R4-T6). PMTs reflect on the links (R7) between R4 and T6</a:t>
                      </a:r>
                      <a:endParaRPr lang="en-GR" sz="1400"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520816378"/>
                  </a:ext>
                </a:extLst>
              </a:tr>
              <a:tr h="748544">
                <a:tc>
                  <a:txBody>
                    <a:bodyPr/>
                    <a:lstStyle/>
                    <a:p>
                      <a:pPr algn="l" fontAlgn="base">
                        <a:spcAft>
                          <a:spcPts val="600"/>
                        </a:spcAft>
                        <a:buNone/>
                      </a:pPr>
                      <a:r>
                        <a:rPr lang="en-AU" sz="1400" dirty="0">
                          <a:solidFill>
                            <a:schemeClr val="tx1"/>
                          </a:solidFill>
                          <a:effectLst/>
                        </a:rPr>
                        <a:t>MT5: guided readings of research papers</a:t>
                      </a:r>
                      <a:endParaRPr lang="en-GR" sz="1400" dirty="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just">
                        <a:spcAft>
                          <a:spcPts val="600"/>
                        </a:spcAft>
                        <a:buNone/>
                      </a:pPr>
                      <a:r>
                        <a:rPr lang="en-US" sz="1400">
                          <a:solidFill>
                            <a:schemeClr val="tx1"/>
                          </a:solidFill>
                          <a:effectLst/>
                        </a:rPr>
                        <a:t>PMTs read and present a research paper (R2-R3) to identify key teaching and learning issues (T1). MTE asks guiding questions promoting PMTs’ reflection on R2 and on the links (R7) between R2-R3 and T1</a:t>
                      </a:r>
                      <a:endParaRPr lang="en-GR" sz="140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039711891"/>
                  </a:ext>
                </a:extLst>
              </a:tr>
              <a:tr h="937570">
                <a:tc>
                  <a:txBody>
                    <a:bodyPr/>
                    <a:lstStyle/>
                    <a:p>
                      <a:pPr algn="l" fontAlgn="base">
                        <a:spcAft>
                          <a:spcPts val="1200"/>
                        </a:spcAft>
                        <a:buNone/>
                      </a:pPr>
                      <a:r>
                        <a:rPr lang="en-AU" sz="1400" dirty="0">
                          <a:solidFill>
                            <a:schemeClr val="tx1"/>
                          </a:solidFill>
                          <a:effectLst/>
                        </a:rPr>
                        <a:t>MT6: design/re-design of tasks/activities using theoretical ideas</a:t>
                      </a:r>
                      <a:endParaRPr lang="en-GR" sz="1400" dirty="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tc>
                  <a:txBody>
                    <a:bodyPr/>
                    <a:lstStyle/>
                    <a:p>
                      <a:pPr algn="just">
                        <a:spcAft>
                          <a:spcPts val="600"/>
                        </a:spcAft>
                        <a:buNone/>
                      </a:pPr>
                      <a:r>
                        <a:rPr lang="en-US" sz="1400">
                          <a:solidFill>
                            <a:schemeClr val="tx1"/>
                          </a:solidFill>
                          <a:effectLst/>
                        </a:rPr>
                        <a:t>PMTs select mathematical tasks (T2). Then PMTs design a lesson (T3) using theoretical ideas discussed in the course but selected by their own (R6) and justify their design on theoretical basis (R7).  MTE and PMTs provide feedback (T5) about the link (R7) between T3 and R6</a:t>
                      </a:r>
                      <a:endParaRPr lang="en-GR" sz="140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EDC"/>
                      </a:solidFill>
                      <a:prstDash val="solid"/>
                    </a:lnL>
                    <a:lnR w="9525" cap="flat" cmpd="sng" algn="ctr">
                      <a:solidFill>
                        <a:srgbClr val="D8DEDC"/>
                      </a:solidFill>
                      <a:prstDash val="solid"/>
                    </a:lnR>
                    <a:lnT w="9525" cap="flat" cmpd="sng" algn="ctr">
                      <a:solidFill>
                        <a:srgbClr val="D8DCDC"/>
                      </a:solidFill>
                      <a:prstDash val="solid"/>
                    </a:lnT>
                    <a:lnB w="9525" cap="flat" cmpd="sng" algn="ctr">
                      <a:solidFill>
                        <a:srgbClr val="D8DCDC"/>
                      </a:solidFill>
                      <a:prstDash val="solid"/>
                    </a:lnB>
                    <a:noFill/>
                  </a:tcPr>
                </a:tc>
                <a:extLst>
                  <a:ext uri="{0D108BD9-81ED-4DB2-BD59-A6C34878D82A}">
                    <a16:rowId xmlns:a16="http://schemas.microsoft.com/office/drawing/2014/main" val="1772200945"/>
                  </a:ext>
                </a:extLst>
              </a:tr>
              <a:tr h="685535">
                <a:tc>
                  <a:txBody>
                    <a:bodyPr/>
                    <a:lstStyle/>
                    <a:p>
                      <a:pPr algn="l" fontAlgn="base">
                        <a:spcAft>
                          <a:spcPts val="600"/>
                        </a:spcAft>
                        <a:buNone/>
                      </a:pPr>
                      <a:r>
                        <a:rPr lang="en-AU" sz="1400" dirty="0">
                          <a:solidFill>
                            <a:schemeClr val="tx1"/>
                          </a:solidFill>
                          <a:effectLst/>
                        </a:rPr>
                        <a:t>MT7: design of a research lesson</a:t>
                      </a:r>
                      <a:endParaRPr lang="en-GR" sz="1400" dirty="0">
                        <a:solidFill>
                          <a:schemeClr val="tx1"/>
                        </a:solidFill>
                        <a:effectLst/>
                        <a:latin typeface="Times New Roman" panose="02020603050405020304" pitchFamily="18" charset="0"/>
                        <a:ea typeface="Times New Roman" panose="02020603050405020304" pitchFamily="18" charset="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tc>
                  <a:txBody>
                    <a:bodyPr/>
                    <a:lstStyle/>
                    <a:p>
                      <a:pPr algn="just">
                        <a:lnSpc>
                          <a:spcPts val="1600"/>
                        </a:lnSpc>
                        <a:spcAft>
                          <a:spcPts val="600"/>
                        </a:spcAft>
                        <a:buNone/>
                      </a:pPr>
                      <a:r>
                        <a:rPr lang="en-US" sz="1400" dirty="0">
                          <a:solidFill>
                            <a:schemeClr val="tx1"/>
                          </a:solidFill>
                          <a:effectLst/>
                        </a:rPr>
                        <a:t>PMTs engage in designing a research lesson (R5-T3). PMTs present their research lesson in the course (R3). MTE and PMTs provide feedback (T5) about the links (R7) between R5 and T3</a:t>
                      </a:r>
                      <a:endParaRPr lang="en-GR" sz="1400" dirty="0">
                        <a:solidFill>
                          <a:schemeClr val="tx1"/>
                        </a:solidFill>
                        <a:effectLst/>
                        <a:latin typeface="Times New Roman" panose="02020603050405020304" pitchFamily="18" charset="0"/>
                        <a:ea typeface="PMingLiU" panose="02020500000000000000" pitchFamily="18" charset="-120"/>
                      </a:endParaRPr>
                    </a:p>
                  </a:txBody>
                  <a:tcPr marL="151221" marR="34905" marT="75610" marB="75610">
                    <a:lnL w="9525" cap="flat" cmpd="sng" algn="ctr">
                      <a:solidFill>
                        <a:srgbClr val="D8DCDC"/>
                      </a:solidFill>
                      <a:prstDash val="solid"/>
                    </a:lnL>
                    <a:lnR w="9525" cap="flat" cmpd="sng" algn="ctr">
                      <a:solidFill>
                        <a:srgbClr val="D8DCDC"/>
                      </a:solidFill>
                      <a:prstDash val="solid"/>
                    </a:lnR>
                    <a:lnT w="9525" cap="flat" cmpd="sng" algn="ctr">
                      <a:solidFill>
                        <a:srgbClr val="D8DCDC"/>
                      </a:solidFill>
                      <a:prstDash val="solid"/>
                    </a:lnT>
                    <a:lnB w="9525" cap="flat" cmpd="sng" algn="ctr">
                      <a:solidFill>
                        <a:srgbClr val="D8DCDC"/>
                      </a:solidFill>
                      <a:prstDash val="solid"/>
                    </a:lnB>
                    <a:solidFill>
                      <a:srgbClr val="D8DEDC">
                        <a:alpha val="20000"/>
                      </a:srgbClr>
                    </a:solidFill>
                  </a:tcPr>
                </a:tc>
                <a:extLst>
                  <a:ext uri="{0D108BD9-81ED-4DB2-BD59-A6C34878D82A}">
                    <a16:rowId xmlns:a16="http://schemas.microsoft.com/office/drawing/2014/main" val="1396539470"/>
                  </a:ext>
                </a:extLst>
              </a:tr>
            </a:tbl>
          </a:graphicData>
        </a:graphic>
      </p:graphicFrame>
    </p:spTree>
    <p:extLst>
      <p:ext uri="{BB962C8B-B14F-4D97-AF65-F5344CB8AC3E}">
        <p14:creationId xmlns:p14="http://schemas.microsoft.com/office/powerpoint/2010/main" val="284704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2FE23-38D8-FD79-207A-9E5D20B66EF4}"/>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DEC4D82-6E41-2044-5924-8B23E1E3D580}"/>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r>
              <a:rPr lang="en-GR" sz="2800" dirty="0"/>
              <a:t>The interplay of research and practice in mathematics teacher education: An analysis of MT3</a:t>
            </a:r>
            <a:endParaRPr lang="en-GB" sz="2800" b="1" i="1" dirty="0"/>
          </a:p>
        </p:txBody>
      </p:sp>
      <p:graphicFrame>
        <p:nvGraphicFramePr>
          <p:cNvPr id="7" name="Διάγραμμα 6">
            <a:extLst>
              <a:ext uri="{FF2B5EF4-FFF2-40B4-BE49-F238E27FC236}">
                <a16:creationId xmlns:a16="http://schemas.microsoft.com/office/drawing/2014/main" id="{70728F9C-0437-5AD0-914E-E6039D12546D}"/>
              </a:ext>
            </a:extLst>
          </p:cNvPr>
          <p:cNvGraphicFramePr/>
          <p:nvPr>
            <p:extLst>
              <p:ext uri="{D42A27DB-BD31-4B8C-83A1-F6EECF244321}">
                <p14:modId xmlns:p14="http://schemas.microsoft.com/office/powerpoint/2010/main" val="2387244429"/>
              </p:ext>
            </p:extLst>
          </p:nvPr>
        </p:nvGraphicFramePr>
        <p:xfrm>
          <a:off x="895806" y="1117677"/>
          <a:ext cx="10400388"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4913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467A46-DFBF-FE5D-0C21-5C1C7EB4F8E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552F0C-1D4B-720A-257B-6B5BAB6F315C}"/>
              </a:ext>
            </a:extLst>
          </p:cNvPr>
          <p:cNvSpPr>
            <a:spLocks noGrp="1"/>
          </p:cNvSpPr>
          <p:nvPr>
            <p:ph idx="1"/>
          </p:nvPr>
        </p:nvSpPr>
        <p:spPr>
          <a:xfrm>
            <a:off x="838200" y="1476355"/>
            <a:ext cx="10515600" cy="4351338"/>
          </a:xfrm>
        </p:spPr>
        <p:txBody>
          <a:bodyPr>
            <a:normAutofit fontScale="92500"/>
          </a:bodyPr>
          <a:lstStyle/>
          <a:p>
            <a:r>
              <a:rPr lang="en-GB" dirty="0"/>
              <a:t>T</a:t>
            </a:r>
            <a:r>
              <a:rPr lang="en-GR" dirty="0"/>
              <a:t>he potential of meta tasks to link research and practice </a:t>
            </a:r>
            <a:br>
              <a:rPr lang="en-GB" dirty="0"/>
            </a:br>
            <a:r>
              <a:rPr lang="en-GR" dirty="0"/>
              <a:t>(a demanding endavour) </a:t>
            </a:r>
            <a:endParaRPr lang="en-GB" dirty="0"/>
          </a:p>
          <a:p>
            <a:endParaRPr lang="en-GR" dirty="0"/>
          </a:p>
          <a:p>
            <a:r>
              <a:rPr lang="en-GR" dirty="0"/>
              <a:t>The </a:t>
            </a:r>
            <a:r>
              <a:rPr lang="en-AU" dirty="0"/>
              <a:t>role that specific objects, such as classroom data, theoretical constructs, design products and research lesson plans, may play as potential BOs that mediate the relationship between R and T practice. </a:t>
            </a:r>
          </a:p>
          <a:p>
            <a:pPr marL="0" indent="0">
              <a:buNone/>
            </a:pPr>
            <a:endParaRPr lang="en-AU" dirty="0"/>
          </a:p>
          <a:p>
            <a:r>
              <a:rPr lang="en-AU" dirty="0"/>
              <a:t>The role of teaching practice (videos of classroom, hypothetical classroom scenarios, classroom dialogues) embedded in theory and research through the process of justifying and interpreting this practice</a:t>
            </a:r>
          </a:p>
          <a:p>
            <a:pPr lvl="1"/>
            <a:endParaRPr lang="en-GR" dirty="0"/>
          </a:p>
        </p:txBody>
      </p:sp>
      <p:sp>
        <p:nvSpPr>
          <p:cNvPr id="4" name="TextBox 3">
            <a:extLst>
              <a:ext uri="{FF2B5EF4-FFF2-40B4-BE49-F238E27FC236}">
                <a16:creationId xmlns:a16="http://schemas.microsoft.com/office/drawing/2014/main" id="{70738F3D-D727-B541-DE99-622B06B59DBD}"/>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1: </a:t>
            </a:r>
            <a:br>
              <a:rPr lang="en-GB" sz="2800" b="1" dirty="0"/>
            </a:br>
            <a:r>
              <a:rPr lang="en-GR" sz="2800" dirty="0"/>
              <a:t>Research and practice informed approaches: </a:t>
            </a:r>
            <a:r>
              <a:rPr lang="en-GR" sz="2800" i="1" dirty="0"/>
              <a:t>Conclusions</a:t>
            </a:r>
            <a:endParaRPr lang="en-GB" sz="2800" b="1" i="1" dirty="0"/>
          </a:p>
        </p:txBody>
      </p:sp>
    </p:spTree>
    <p:extLst>
      <p:ext uri="{BB962C8B-B14F-4D97-AF65-F5344CB8AC3E}">
        <p14:creationId xmlns:p14="http://schemas.microsoft.com/office/powerpoint/2010/main" val="3730592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602953-5141-F909-209D-ADF1D27787F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747C56B-4FAC-0B86-CFD2-961DC8733691}"/>
              </a:ext>
            </a:extLst>
          </p:cNvPr>
          <p:cNvSpPr txBox="1"/>
          <p:nvPr/>
        </p:nvSpPr>
        <p:spPr>
          <a:xfrm>
            <a:off x="4038600" y="1939159"/>
            <a:ext cx="7644627" cy="2751086"/>
          </a:xfrm>
          <a:prstGeom prst="rect">
            <a:avLst/>
          </a:prstGeom>
        </p:spPr>
        <p:txBody>
          <a:bodyPr vert="horz" lIns="91440" tIns="45720" rIns="91440" bIns="45720" rtlCol="0" anchor="b">
            <a:normAutofit lnSpcReduction="10000"/>
          </a:bodyPr>
          <a:lstStyle/>
          <a:p>
            <a:pPr algn="r">
              <a:lnSpc>
                <a:spcPct val="90000"/>
              </a:lnSpc>
              <a:spcBef>
                <a:spcPct val="0"/>
              </a:spcBef>
              <a:spcAft>
                <a:spcPts val="600"/>
              </a:spcAft>
            </a:pPr>
            <a:r>
              <a:rPr lang="en-US" sz="6000" b="1" kern="1200" dirty="0">
                <a:solidFill>
                  <a:schemeClr val="tx1"/>
                </a:solidFill>
                <a:latin typeface="+mj-lt"/>
                <a:ea typeface="+mj-ea"/>
                <a:cs typeface="+mj-cs"/>
              </a:rPr>
              <a:t>Example 2: </a:t>
            </a:r>
          </a:p>
          <a:p>
            <a:pPr lvl="0" algn="r"/>
            <a:r>
              <a:rPr lang="en-GB" sz="6000" dirty="0"/>
              <a:t>Inter-disciplinary teaching approaches</a:t>
            </a:r>
          </a:p>
        </p:txBody>
      </p:sp>
    </p:spTree>
    <p:extLst>
      <p:ext uri="{BB962C8B-B14F-4D97-AF65-F5344CB8AC3E}">
        <p14:creationId xmlns:p14="http://schemas.microsoft.com/office/powerpoint/2010/main" val="1418829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DDE72F-1865-412B-1B77-8CA1738F6CA8}"/>
              </a:ext>
            </a:extLst>
          </p:cNvPr>
          <p:cNvSpPr>
            <a:spLocks noGrp="1"/>
          </p:cNvSpPr>
          <p:nvPr>
            <p:ph idx="1"/>
          </p:nvPr>
        </p:nvSpPr>
        <p:spPr>
          <a:xfrm>
            <a:off x="838200" y="1183461"/>
            <a:ext cx="10515600" cy="5574177"/>
          </a:xfrm>
        </p:spPr>
        <p:txBody>
          <a:bodyPr>
            <a:normAutofit/>
          </a:bodyPr>
          <a:lstStyle/>
          <a:p>
            <a:r>
              <a:rPr lang="en-GB" sz="2000" dirty="0"/>
              <a:t>E</a:t>
            </a:r>
            <a:r>
              <a:rPr lang="en-GR" sz="2000" dirty="0"/>
              <a:t>pistemological questions about the meaning of inderdisciplinarity and of tensions related to the interaction between the activity of the different disciplines (Williams and Roth</a:t>
            </a:r>
            <a:r>
              <a:rPr lang="el-GR" sz="2000" dirty="0"/>
              <a:t> </a:t>
            </a:r>
            <a:r>
              <a:rPr lang="en-US" sz="2000" dirty="0"/>
              <a:t>2019)</a:t>
            </a:r>
          </a:p>
          <a:p>
            <a:endParaRPr lang="en-US" sz="2000" dirty="0"/>
          </a:p>
          <a:p>
            <a:r>
              <a:rPr lang="en-US" sz="2000" dirty="0"/>
              <a:t>Meaning of interdisciplinarity related to connections within and between knowledge </a:t>
            </a:r>
            <a:r>
              <a:rPr lang="el-GR" sz="2000" dirty="0"/>
              <a:t>(e</a:t>
            </a:r>
            <a:r>
              <a:rPr lang="en-US" sz="2000" dirty="0"/>
              <a:t>.g. content) and practice (e.g. Inquiry) (different forms of integration) –(Yang and Ball 2024)</a:t>
            </a:r>
          </a:p>
          <a:p>
            <a:endParaRPr lang="en-US" sz="2000" dirty="0"/>
          </a:p>
          <a:p>
            <a:r>
              <a:rPr lang="en-US" sz="2000" dirty="0"/>
              <a:t>“Mathematics teachers be provided with opportunities to cooperate with other disciplinary experts and learn from each other’s knowledge, practices and affect through planning, designing and implementing STEM integrated teaching.” –(Yang and Ball 2024, p. 205)</a:t>
            </a:r>
          </a:p>
          <a:p>
            <a:endParaRPr lang="en-US" sz="2000" dirty="0"/>
          </a:p>
          <a:p>
            <a:r>
              <a:rPr lang="en-US" sz="2000" dirty="0"/>
              <a:t>Theoretical constructs and methodological tools (Activity Theory, Communities of Practice, Boundary Crossing) </a:t>
            </a:r>
          </a:p>
          <a:p>
            <a:endParaRPr lang="el-GR" sz="2000" dirty="0"/>
          </a:p>
          <a:p>
            <a:r>
              <a:rPr lang="en-US" sz="2000" dirty="0"/>
              <a:t>Challenges of the MTE to support teacher collaboration between teachers of different disciplines mainly of handing the epistemological contradiction between sciences and mathematics (Triantafillou et al. 2021)</a:t>
            </a:r>
          </a:p>
          <a:p>
            <a:endParaRPr lang="en-GR" sz="2000" dirty="0"/>
          </a:p>
        </p:txBody>
      </p:sp>
      <p:sp>
        <p:nvSpPr>
          <p:cNvPr id="4" name="TextBox 3">
            <a:extLst>
              <a:ext uri="{FF2B5EF4-FFF2-40B4-BE49-F238E27FC236}">
                <a16:creationId xmlns:a16="http://schemas.microsoft.com/office/drawing/2014/main" id="{E141D802-45CD-CB8A-9BCD-EFF96BD77C89}"/>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Interdisciplinary teaching approaches (STEAM)</a:t>
            </a:r>
            <a:endParaRPr lang="en-GB" sz="2800" b="1" i="1" dirty="0"/>
          </a:p>
        </p:txBody>
      </p:sp>
    </p:spTree>
    <p:extLst>
      <p:ext uri="{BB962C8B-B14F-4D97-AF65-F5344CB8AC3E}">
        <p14:creationId xmlns:p14="http://schemas.microsoft.com/office/powerpoint/2010/main" val="1620596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0C9B2D-1077-6103-50DD-29F12D8AB3A8}"/>
              </a:ext>
            </a:extLst>
          </p:cNvPr>
          <p:cNvSpPr>
            <a:spLocks noGrp="1"/>
          </p:cNvSpPr>
          <p:nvPr>
            <p:ph idx="1"/>
          </p:nvPr>
        </p:nvSpPr>
        <p:spPr>
          <a:xfrm>
            <a:off x="648630" y="1557996"/>
            <a:ext cx="10515600" cy="4720141"/>
          </a:xfrm>
        </p:spPr>
        <p:txBody>
          <a:bodyPr>
            <a:normAutofit fontScale="92500" lnSpcReduction="10000"/>
          </a:bodyPr>
          <a:lstStyle/>
          <a:p>
            <a:pPr marL="0" indent="0" algn="ctr">
              <a:buNone/>
            </a:pPr>
            <a:r>
              <a:rPr lang="el-GR" dirty="0">
                <a:ea typeface="Calibri" panose="020F0502020204030204" pitchFamily="34" charset="0"/>
                <a:cs typeface="Times New Roman" panose="02020603050405020304" pitchFamily="18" charset="0"/>
              </a:rPr>
              <a:t>Τ</a:t>
            </a:r>
            <a:r>
              <a:rPr lang="en-US" dirty="0">
                <a:ea typeface="Calibri" panose="020F0502020204030204" pitchFamily="34" charset="0"/>
                <a:cs typeface="Times New Roman" panose="02020603050405020304" pitchFamily="18" charset="0"/>
              </a:rPr>
              <a:t>he process and the outcomes of collaboration</a:t>
            </a:r>
          </a:p>
          <a:p>
            <a:pPr marL="0" indent="0">
              <a:buNone/>
            </a:pPr>
            <a:endParaRPr lang="el-GR" dirty="0">
              <a:effectLst/>
              <a:ea typeface="Calibri" panose="020F0502020204030204" pitchFamily="34" charset="0"/>
              <a:cs typeface="Times New Roman" panose="02020603050405020304" pitchFamily="18" charset="0"/>
            </a:endParaRPr>
          </a:p>
          <a:p>
            <a:pPr lvl="1"/>
            <a:r>
              <a:rPr lang="en-US" sz="2800" dirty="0">
                <a:effectLst/>
                <a:ea typeface="Calibri" panose="020F0502020204030204" pitchFamily="34" charset="0"/>
                <a:cs typeface="Times New Roman" panose="02020603050405020304" pitchFamily="18" charset="0"/>
              </a:rPr>
              <a:t>What are the emerging boundaries between MT and AT communities of practice? </a:t>
            </a:r>
          </a:p>
          <a:p>
            <a:pPr lvl="1"/>
            <a:endParaRPr lang="en-US" sz="2800" dirty="0">
              <a:ea typeface="Calibri" panose="020F0502020204030204" pitchFamily="34" charset="0"/>
              <a:cs typeface="Times New Roman" panose="02020603050405020304" pitchFamily="18" charset="0"/>
            </a:endParaRPr>
          </a:p>
          <a:p>
            <a:pPr lvl="1"/>
            <a:r>
              <a:rPr lang="en-US" sz="2800" dirty="0">
                <a:effectLst/>
                <a:ea typeface="Calibri" panose="020F0502020204030204" pitchFamily="34" charset="0"/>
                <a:cs typeface="Times New Roman" panose="02020603050405020304" pitchFamily="18" charset="0"/>
              </a:rPr>
              <a:t> How are these boundaries handled among members in the collaborative group discussions in the process of developing an integrated practice? </a:t>
            </a:r>
            <a:endParaRPr lang="en-GR" sz="2800" dirty="0">
              <a:effectLst/>
              <a:ea typeface="Calibri" panose="020F0502020204030204" pitchFamily="34" charset="0"/>
              <a:cs typeface="Times New Roman" panose="02020603050405020304" pitchFamily="18" charset="0"/>
            </a:endParaRPr>
          </a:p>
          <a:p>
            <a:pPr lvl="1"/>
            <a:endParaRPr lang="en-GB" sz="1800" dirty="0"/>
          </a:p>
          <a:p>
            <a:pPr lvl="1"/>
            <a:endParaRPr lang="en-GB" sz="1800" dirty="0"/>
          </a:p>
          <a:p>
            <a:pPr lvl="1"/>
            <a:endParaRPr lang="en-GB" sz="1800" dirty="0"/>
          </a:p>
          <a:p>
            <a:pPr marL="0" indent="0">
              <a:buNone/>
            </a:pPr>
            <a:r>
              <a:rPr lang="en-GB" sz="2000" dirty="0" err="1"/>
              <a:t>Choutou</a:t>
            </a:r>
            <a:r>
              <a:rPr lang="en-GB" sz="2000" dirty="0"/>
              <a:t>, C., &amp; Potari, D. (2024). Investigating boundaries and boundary crossing between mathematics and visual art teaching in a collaborative setting. </a:t>
            </a:r>
            <a:r>
              <a:rPr lang="en-GB" sz="2000" i="1" dirty="0"/>
              <a:t>The Journal of Mathematical </a:t>
            </a:r>
            <a:r>
              <a:rPr lang="en-GB" sz="2000" i="1" dirty="0" err="1"/>
              <a:t>Behavior</a:t>
            </a:r>
            <a:r>
              <a:rPr lang="en-GB" sz="2000" dirty="0"/>
              <a:t>, </a:t>
            </a:r>
            <a:r>
              <a:rPr lang="en-GB" sz="2000" i="1" dirty="0"/>
              <a:t>73</a:t>
            </a:r>
            <a:r>
              <a:rPr lang="en-GB" sz="2000" dirty="0"/>
              <a:t>, 101138.</a:t>
            </a:r>
            <a:endParaRPr lang="x-none" sz="2000" dirty="0"/>
          </a:p>
          <a:p>
            <a:endParaRPr lang="en-GR" dirty="0"/>
          </a:p>
        </p:txBody>
      </p:sp>
      <p:sp>
        <p:nvSpPr>
          <p:cNvPr id="4" name="TextBox 3">
            <a:extLst>
              <a:ext uri="{FF2B5EF4-FFF2-40B4-BE49-F238E27FC236}">
                <a16:creationId xmlns:a16="http://schemas.microsoft.com/office/drawing/2014/main" id="{1B4BEE90-D88F-A6CD-A5A8-EA4FF788DCA7}"/>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Art and mathematics teacher collaboration</a:t>
            </a:r>
            <a:endParaRPr lang="en-GB" sz="2800" b="1" i="1" dirty="0"/>
          </a:p>
        </p:txBody>
      </p:sp>
    </p:spTree>
    <p:extLst>
      <p:ext uri="{BB962C8B-B14F-4D97-AF65-F5344CB8AC3E}">
        <p14:creationId xmlns:p14="http://schemas.microsoft.com/office/powerpoint/2010/main" val="3399303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156CD1-B4ED-199D-BE2B-66B290CD36CD}"/>
              </a:ext>
            </a:extLst>
          </p:cNvPr>
          <p:cNvSpPr>
            <a:spLocks noGrp="1"/>
          </p:cNvSpPr>
          <p:nvPr>
            <p:ph type="title"/>
          </p:nvPr>
        </p:nvSpPr>
        <p:spPr>
          <a:xfrm>
            <a:off x="686834" y="1153572"/>
            <a:ext cx="3200400" cy="4461163"/>
          </a:xfrm>
        </p:spPr>
        <p:txBody>
          <a:bodyPr>
            <a:normAutofit/>
          </a:bodyPr>
          <a:lstStyle/>
          <a:p>
            <a:pPr algn="ctr"/>
            <a:r>
              <a:rPr lang="en-GR" dirty="0">
                <a:solidFill>
                  <a:srgbClr val="FFFFFF"/>
                </a:solidFill>
              </a:rPr>
              <a:t>The structure of the presentation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41ABD6CD-1069-6D25-7C39-388A45EAE731}"/>
              </a:ext>
            </a:extLst>
          </p:cNvPr>
          <p:cNvSpPr>
            <a:spLocks noGrp="1"/>
          </p:cNvSpPr>
          <p:nvPr>
            <p:ph idx="1"/>
          </p:nvPr>
        </p:nvSpPr>
        <p:spPr>
          <a:xfrm>
            <a:off x="4447308" y="591344"/>
            <a:ext cx="6906491" cy="5585619"/>
          </a:xfrm>
        </p:spPr>
        <p:txBody>
          <a:bodyPr anchor="ctr">
            <a:normAutofit/>
          </a:bodyPr>
          <a:lstStyle/>
          <a:p>
            <a:r>
              <a:rPr lang="en-GR" sz="2600" dirty="0"/>
              <a:t>Research on </a:t>
            </a:r>
            <a:r>
              <a:rPr lang="en-US" sz="2600" dirty="0"/>
              <a:t>m</a:t>
            </a:r>
            <a:r>
              <a:rPr lang="en-GR" sz="2600" dirty="0"/>
              <a:t>athematics teaching and its complexity – A historical journey</a:t>
            </a:r>
          </a:p>
          <a:p>
            <a:r>
              <a:rPr lang="en-GR" sz="2600" dirty="0"/>
              <a:t>Research on Mathematics Teacher Education to address this complexity</a:t>
            </a:r>
          </a:p>
          <a:p>
            <a:r>
              <a:rPr lang="en-GR" sz="2600" dirty="0"/>
              <a:t>Three research examples to show how complexity has been addressed in mathematics teacher education</a:t>
            </a:r>
          </a:p>
          <a:p>
            <a:r>
              <a:rPr lang="en-GR" sz="2600" dirty="0"/>
              <a:t>How mathematics teaching complexity has been addressed in mathematics teacher education in this conference</a:t>
            </a:r>
          </a:p>
          <a:p>
            <a:r>
              <a:rPr lang="en-GR" sz="2600" dirty="0"/>
              <a:t>Future directions </a:t>
            </a:r>
          </a:p>
        </p:txBody>
      </p:sp>
    </p:spTree>
    <p:extLst>
      <p:ext uri="{BB962C8B-B14F-4D97-AF65-F5344CB8AC3E}">
        <p14:creationId xmlns:p14="http://schemas.microsoft.com/office/powerpoint/2010/main" val="1691928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7872D7-8F7B-1610-98F9-53A670BF76A8}"/>
              </a:ext>
            </a:extLst>
          </p:cNvPr>
          <p:cNvSpPr>
            <a:spLocks noGrp="1"/>
          </p:cNvSpPr>
          <p:nvPr>
            <p:ph idx="1"/>
          </p:nvPr>
        </p:nvSpPr>
        <p:spPr>
          <a:xfrm>
            <a:off x="758283" y="1432315"/>
            <a:ext cx="10448693" cy="4484024"/>
          </a:xfrm>
        </p:spPr>
        <p:txBody>
          <a:bodyPr>
            <a:normAutofit fontScale="92500" lnSpcReduction="10000"/>
          </a:bodyPr>
          <a:lstStyle/>
          <a:p>
            <a:endParaRPr lang="en-GB" sz="3200" dirty="0"/>
          </a:p>
          <a:p>
            <a:pPr marL="0" indent="0">
              <a:buNone/>
            </a:pPr>
            <a:r>
              <a:rPr lang="en-GB" sz="3200" dirty="0"/>
              <a:t>Communities of practice (CoP) (Wenger, 1998)</a:t>
            </a:r>
          </a:p>
          <a:p>
            <a:pPr marL="0" indent="0">
              <a:buNone/>
            </a:pPr>
            <a:endParaRPr lang="en-GB" sz="3200" dirty="0"/>
          </a:p>
          <a:p>
            <a:pPr lvl="2"/>
            <a:r>
              <a:rPr lang="en-GB" sz="3000" dirty="0"/>
              <a:t>CoP of mathematics teaching</a:t>
            </a:r>
            <a:br>
              <a:rPr lang="en-GB" sz="3000" dirty="0"/>
            </a:br>
            <a:endParaRPr lang="en-GB" sz="3000" dirty="0"/>
          </a:p>
          <a:p>
            <a:pPr lvl="2"/>
            <a:r>
              <a:rPr lang="en-GB" sz="3000" dirty="0"/>
              <a:t>CoP of art teaching</a:t>
            </a:r>
            <a:br>
              <a:rPr lang="en-GB" sz="3000" dirty="0"/>
            </a:br>
            <a:endParaRPr lang="en-GB" sz="3000" dirty="0"/>
          </a:p>
          <a:p>
            <a:pPr lvl="2"/>
            <a:r>
              <a:rPr lang="en-GB" sz="3000" dirty="0"/>
              <a:t>Building a hybrid community</a:t>
            </a:r>
            <a:br>
              <a:rPr lang="en-GB" sz="3000" dirty="0"/>
            </a:br>
            <a:endParaRPr lang="en-GB" sz="3000" dirty="0"/>
          </a:p>
          <a:p>
            <a:pPr lvl="2"/>
            <a:r>
              <a:rPr lang="en-GB" sz="3000" dirty="0"/>
              <a:t>The process of boundary crossing </a:t>
            </a:r>
            <a:br>
              <a:rPr lang="en-GB" sz="3000" dirty="0"/>
            </a:br>
            <a:r>
              <a:rPr lang="en-GB" sz="3000" dirty="0"/>
              <a:t>(coordination, transparency, negotiability)</a:t>
            </a:r>
          </a:p>
        </p:txBody>
      </p:sp>
      <p:sp>
        <p:nvSpPr>
          <p:cNvPr id="4" name="TextBox 3">
            <a:extLst>
              <a:ext uri="{FF2B5EF4-FFF2-40B4-BE49-F238E27FC236}">
                <a16:creationId xmlns:a16="http://schemas.microsoft.com/office/drawing/2014/main" id="{84432F9D-EC83-6007-0523-4F88700C9A29}"/>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Theoretical perspectives (the meaning of practice)</a:t>
            </a:r>
            <a:endParaRPr lang="en-GB" sz="2800" b="1" i="1" dirty="0"/>
          </a:p>
        </p:txBody>
      </p:sp>
    </p:spTree>
    <p:extLst>
      <p:ext uri="{BB962C8B-B14F-4D97-AF65-F5344CB8AC3E}">
        <p14:creationId xmlns:p14="http://schemas.microsoft.com/office/powerpoint/2010/main" val="3794989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5E7594-40CB-5024-DBD3-856062316FA2}"/>
              </a:ext>
            </a:extLst>
          </p:cNvPr>
          <p:cNvSpPr>
            <a:spLocks noGrp="1"/>
          </p:cNvSpPr>
          <p:nvPr>
            <p:ph idx="1"/>
          </p:nvPr>
        </p:nvSpPr>
        <p:spPr>
          <a:xfrm>
            <a:off x="572428" y="1223459"/>
            <a:ext cx="11482040" cy="5366911"/>
          </a:xfrm>
        </p:spPr>
        <p:txBody>
          <a:bodyPr>
            <a:normAutofit fontScale="92500" lnSpcReduction="10000"/>
          </a:bodyPr>
          <a:lstStyle/>
          <a:p>
            <a:r>
              <a:rPr lang="en-GR" sz="2000" dirty="0"/>
              <a:t>An one year ethnographic research in two lower secondary art schools</a:t>
            </a:r>
            <a:r>
              <a:rPr lang="el-GR" sz="2000" dirty="0"/>
              <a:t> </a:t>
            </a:r>
            <a:r>
              <a:rPr lang="en-US" sz="2000" dirty="0"/>
              <a:t>to identify existing teaching practices and establishing conditions for collaboration</a:t>
            </a:r>
            <a:br>
              <a:rPr lang="en-US" sz="2000" dirty="0"/>
            </a:br>
            <a:endParaRPr lang="en-US" sz="2000" dirty="0"/>
          </a:p>
          <a:p>
            <a:r>
              <a:rPr lang="en-US" sz="2000" dirty="0"/>
              <a:t>Collaboration was </a:t>
            </a:r>
            <a:r>
              <a:rPr lang="el-GR" sz="2000" dirty="0"/>
              <a:t>e</a:t>
            </a:r>
            <a:r>
              <a:rPr lang="en-US" sz="2000" dirty="0"/>
              <a:t>stablished at the level of school and lasted for a year </a:t>
            </a:r>
            <a:br>
              <a:rPr lang="en-US" sz="2000" dirty="0"/>
            </a:br>
            <a:r>
              <a:rPr lang="en-US" sz="2000" dirty="0"/>
              <a:t>(8 art teachers</a:t>
            </a:r>
            <a:r>
              <a:rPr lang="el-GR" sz="2000" dirty="0"/>
              <a:t>, </a:t>
            </a:r>
            <a:r>
              <a:rPr lang="en-US" sz="2000" dirty="0"/>
              <a:t>3 mathematics teachers and 1 facilitator)</a:t>
            </a:r>
            <a:br>
              <a:rPr lang="en-US" sz="2000" dirty="0"/>
            </a:br>
            <a:endParaRPr lang="en-US" sz="2000" dirty="0"/>
          </a:p>
          <a:p>
            <a:r>
              <a:rPr lang="en-GB" sz="2000" dirty="0"/>
              <a:t>Two phases of collaboration: Familiarization, design/enactment, reflection</a:t>
            </a:r>
            <a:br>
              <a:rPr lang="en-US" sz="2000" dirty="0"/>
            </a:br>
            <a:r>
              <a:rPr lang="el-GR" sz="2000" dirty="0"/>
              <a:t>(17 c</a:t>
            </a:r>
            <a:r>
              <a:rPr lang="en-US" sz="2000" dirty="0" err="1"/>
              <a:t>ollaborative</a:t>
            </a:r>
            <a:r>
              <a:rPr lang="en-US" sz="2000" dirty="0"/>
              <a:t> meetings)</a:t>
            </a:r>
            <a:br>
              <a:rPr lang="en-US" sz="2000" dirty="0"/>
            </a:br>
            <a:endParaRPr lang="en-US" sz="2000" dirty="0"/>
          </a:p>
          <a:p>
            <a:r>
              <a:rPr lang="en-US" sz="2000" dirty="0"/>
              <a:t>First grounded analysis was done with the use of </a:t>
            </a:r>
            <a:r>
              <a:rPr lang="en-US" sz="2000" dirty="0" err="1"/>
              <a:t>Atlas.ti</a:t>
            </a:r>
            <a:r>
              <a:rPr lang="en-US" sz="2000" dirty="0"/>
              <a:t> resulting to categories and subcategories</a:t>
            </a:r>
            <a:br>
              <a:rPr lang="en-US" sz="2000" dirty="0"/>
            </a:br>
            <a:endParaRPr lang="en-US" sz="2000" dirty="0"/>
          </a:p>
          <a:p>
            <a:r>
              <a:rPr lang="en-US" sz="2000" dirty="0"/>
              <a:t>Tensions and the implied boundaries were identified (1st phase)</a:t>
            </a:r>
            <a:br>
              <a:rPr lang="en-US" sz="2000" dirty="0"/>
            </a:br>
            <a:endParaRPr lang="en-US" sz="2000" dirty="0"/>
          </a:p>
          <a:p>
            <a:r>
              <a:rPr lang="en-US" sz="2000" dirty="0"/>
              <a:t>Identified episodes around the boundary to study the process of handling it </a:t>
            </a:r>
            <a:br>
              <a:rPr lang="en-US" sz="2000" dirty="0"/>
            </a:br>
            <a:r>
              <a:rPr lang="en-US" sz="2000" dirty="0"/>
              <a:t>(who was negotiating the boundary, what aspect was being negotiated and how it was negotiated) </a:t>
            </a:r>
            <a:br>
              <a:rPr lang="en-US" sz="2000" dirty="0"/>
            </a:br>
            <a:r>
              <a:rPr lang="en-US" sz="2000" dirty="0"/>
              <a:t>(2</a:t>
            </a:r>
            <a:r>
              <a:rPr lang="en-US" sz="2000" baseline="30000" dirty="0"/>
              <a:t>nd</a:t>
            </a:r>
            <a:r>
              <a:rPr lang="en-US" sz="2000" dirty="0"/>
              <a:t> phase)</a:t>
            </a:r>
            <a:br>
              <a:rPr lang="en-US" sz="2000" dirty="0"/>
            </a:br>
            <a:endParaRPr lang="en-US" sz="2000" dirty="0"/>
          </a:p>
          <a:p>
            <a:r>
              <a:rPr lang="en-US" sz="2000" dirty="0"/>
              <a:t>Reification through the 4 learning mechanisms</a:t>
            </a:r>
            <a:r>
              <a:rPr lang="en-US" sz="2000" dirty="0">
                <a:ea typeface="Calibri" panose="020F0502020204030204" pitchFamily="34" charset="0"/>
              </a:rPr>
              <a:t> (Akkerman &amp; Bakker 2011)</a:t>
            </a:r>
            <a:r>
              <a:rPr lang="en-US" sz="2000" dirty="0"/>
              <a:t> to trace learning </a:t>
            </a:r>
            <a:br>
              <a:rPr lang="en-US" sz="2000" dirty="0"/>
            </a:br>
            <a:r>
              <a:rPr lang="en-US" sz="2000" dirty="0"/>
              <a:t>(2</a:t>
            </a:r>
            <a:r>
              <a:rPr lang="en-US" sz="2000" baseline="30000" dirty="0"/>
              <a:t>nd</a:t>
            </a:r>
            <a:r>
              <a:rPr lang="en-US" sz="2000" dirty="0"/>
              <a:t> phase)</a:t>
            </a:r>
            <a:endParaRPr lang="en-GR" sz="2000" dirty="0"/>
          </a:p>
        </p:txBody>
      </p:sp>
      <p:sp>
        <p:nvSpPr>
          <p:cNvPr id="4" name="TextBox 3">
            <a:extLst>
              <a:ext uri="{FF2B5EF4-FFF2-40B4-BE49-F238E27FC236}">
                <a16:creationId xmlns:a16="http://schemas.microsoft.com/office/drawing/2014/main" id="{CF8D458E-F446-CC6C-765A-7A5A2CFFD742}"/>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The study: </a:t>
            </a:r>
            <a:r>
              <a:rPr lang="en-GR" sz="2800" i="1" dirty="0"/>
              <a:t>Data and analysis</a:t>
            </a:r>
            <a:endParaRPr lang="en-GB" sz="2800" b="1" i="1" dirty="0"/>
          </a:p>
        </p:txBody>
      </p:sp>
    </p:spTree>
    <p:extLst>
      <p:ext uri="{BB962C8B-B14F-4D97-AF65-F5344CB8AC3E}">
        <p14:creationId xmlns:p14="http://schemas.microsoft.com/office/powerpoint/2010/main" val="26069019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3F121D2-51FC-FD4C-71E7-91496E902648}"/>
              </a:ext>
            </a:extLst>
          </p:cNvPr>
          <p:cNvGraphicFramePr>
            <a:graphicFrameLocks noGrp="1"/>
          </p:cNvGraphicFramePr>
          <p:nvPr>
            <p:ph idx="1"/>
            <p:extLst>
              <p:ext uri="{D42A27DB-BD31-4B8C-83A1-F6EECF244321}">
                <p14:modId xmlns:p14="http://schemas.microsoft.com/office/powerpoint/2010/main" val="2276662640"/>
              </p:ext>
            </p:extLst>
          </p:nvPr>
        </p:nvGraphicFramePr>
        <p:xfrm>
          <a:off x="1331594" y="1135682"/>
          <a:ext cx="9528811" cy="5426241"/>
        </p:xfrm>
        <a:graphic>
          <a:graphicData uri="http://schemas.openxmlformats.org/drawingml/2006/table">
            <a:tbl>
              <a:tblPr firstRow="1" firstCol="1" bandRow="1">
                <a:tableStyleId>{5C22544A-7EE6-4342-B048-85BDC9FD1C3A}</a:tableStyleId>
              </a:tblPr>
              <a:tblGrid>
                <a:gridCol w="4340335">
                  <a:extLst>
                    <a:ext uri="{9D8B030D-6E8A-4147-A177-3AD203B41FA5}">
                      <a16:colId xmlns:a16="http://schemas.microsoft.com/office/drawing/2014/main" val="1945115985"/>
                    </a:ext>
                  </a:extLst>
                </a:gridCol>
                <a:gridCol w="5188476">
                  <a:extLst>
                    <a:ext uri="{9D8B030D-6E8A-4147-A177-3AD203B41FA5}">
                      <a16:colId xmlns:a16="http://schemas.microsoft.com/office/drawing/2014/main" val="218947530"/>
                    </a:ext>
                  </a:extLst>
                </a:gridCol>
              </a:tblGrid>
              <a:tr h="587337">
                <a:tc>
                  <a:txBody>
                    <a:bodyPr/>
                    <a:lstStyle/>
                    <a:p>
                      <a:pPr algn="ctr">
                        <a:lnSpc>
                          <a:spcPct val="107000"/>
                        </a:lnSpc>
                        <a:spcAft>
                          <a:spcPts val="800"/>
                        </a:spcAft>
                      </a:pPr>
                      <a:r>
                        <a:rPr lang="en-US" sz="2000" dirty="0">
                          <a:solidFill>
                            <a:schemeClr val="tx1"/>
                          </a:solidFill>
                          <a:effectLst/>
                        </a:rPr>
                        <a:t>Boundary (frequency)</a:t>
                      </a:r>
                      <a:endParaRPr lang="en-G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accent2">
                        <a:lumMod val="60000"/>
                        <a:lumOff val="40000"/>
                      </a:schemeClr>
                    </a:solidFill>
                  </a:tcPr>
                </a:tc>
                <a:tc>
                  <a:txBody>
                    <a:bodyPr/>
                    <a:lstStyle/>
                    <a:p>
                      <a:pPr algn="ctr">
                        <a:lnSpc>
                          <a:spcPct val="107000"/>
                        </a:lnSpc>
                        <a:spcAft>
                          <a:spcPts val="800"/>
                        </a:spcAft>
                      </a:pPr>
                      <a:r>
                        <a:rPr lang="en-US" sz="2000" dirty="0">
                          <a:solidFill>
                            <a:schemeClr val="tx1"/>
                          </a:solidFill>
                          <a:effectLst/>
                        </a:rPr>
                        <a:t>Description</a:t>
                      </a:r>
                      <a:endParaRPr lang="en-GR"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accent2">
                        <a:lumMod val="60000"/>
                        <a:lumOff val="40000"/>
                      </a:schemeClr>
                    </a:solidFill>
                  </a:tcPr>
                </a:tc>
                <a:extLst>
                  <a:ext uri="{0D108BD9-81ED-4DB2-BD59-A6C34878D82A}">
                    <a16:rowId xmlns:a16="http://schemas.microsoft.com/office/drawing/2014/main" val="2227668647"/>
                  </a:ext>
                </a:extLst>
              </a:tr>
              <a:tr h="906474">
                <a:tc>
                  <a:txBody>
                    <a:bodyPr/>
                    <a:lstStyle/>
                    <a:p>
                      <a:pPr algn="ctr">
                        <a:lnSpc>
                          <a:spcPct val="107000"/>
                        </a:lnSpc>
                        <a:spcAft>
                          <a:spcPts val="800"/>
                        </a:spcAft>
                      </a:pPr>
                      <a:r>
                        <a:rPr lang="en-US" sz="2000" b="1" dirty="0">
                          <a:solidFill>
                            <a:schemeClr val="tx1"/>
                          </a:solidFill>
                          <a:effectLst/>
                        </a:rPr>
                        <a:t>Analytical or visual ways of thinking (171)</a:t>
                      </a:r>
                      <a:endParaRPr lang="en-G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tc>
                  <a:txBody>
                    <a:bodyPr/>
                    <a:lstStyle/>
                    <a:p>
                      <a:pPr>
                        <a:lnSpc>
                          <a:spcPct val="107000"/>
                        </a:lnSpc>
                        <a:spcAft>
                          <a:spcPts val="800"/>
                        </a:spcAft>
                      </a:pPr>
                      <a:r>
                        <a:rPr lang="en-US" sz="2000" b="0" dirty="0">
                          <a:solidFill>
                            <a:schemeClr val="tx1"/>
                          </a:solidFill>
                          <a:effectLst/>
                        </a:rPr>
                        <a:t>Mathematics teachers usually use symbolic and algebraic forms whereas art teachers think in terms of images.</a:t>
                      </a:r>
                      <a:endParaRPr lang="en-G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extLst>
                  <a:ext uri="{0D108BD9-81ED-4DB2-BD59-A6C34878D82A}">
                    <a16:rowId xmlns:a16="http://schemas.microsoft.com/office/drawing/2014/main" val="948238150"/>
                  </a:ext>
                </a:extLst>
              </a:tr>
              <a:tr h="923093">
                <a:tc>
                  <a:txBody>
                    <a:bodyPr/>
                    <a:lstStyle/>
                    <a:p>
                      <a:pPr algn="ctr">
                        <a:lnSpc>
                          <a:spcPct val="107000"/>
                        </a:lnSpc>
                        <a:spcAft>
                          <a:spcPts val="800"/>
                        </a:spcAft>
                      </a:pPr>
                      <a:r>
                        <a:rPr lang="en-US" sz="2000" b="1" dirty="0">
                          <a:solidFill>
                            <a:schemeClr val="tx1"/>
                          </a:solidFill>
                          <a:effectLst/>
                        </a:rPr>
                        <a:t>Mathematics or applications of mathematics (54)</a:t>
                      </a:r>
                      <a:endParaRPr lang="en-G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tc>
                  <a:txBody>
                    <a:bodyPr/>
                    <a:lstStyle/>
                    <a:p>
                      <a:pPr>
                        <a:lnSpc>
                          <a:spcPct val="107000"/>
                        </a:lnSpc>
                        <a:spcAft>
                          <a:spcPts val="800"/>
                        </a:spcAft>
                      </a:pPr>
                      <a:r>
                        <a:rPr lang="en-US" sz="2000" b="0" dirty="0">
                          <a:solidFill>
                            <a:schemeClr val="tx1"/>
                          </a:solidFill>
                          <a:effectLst/>
                        </a:rPr>
                        <a:t>Members contrast the engagement with mathematical concepts, theories or processes to their application in AT.</a:t>
                      </a:r>
                      <a:endParaRPr lang="en-G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extLst>
                  <a:ext uri="{0D108BD9-81ED-4DB2-BD59-A6C34878D82A}">
                    <a16:rowId xmlns:a16="http://schemas.microsoft.com/office/drawing/2014/main" val="2121944879"/>
                  </a:ext>
                </a:extLst>
              </a:tr>
              <a:tr h="1212364">
                <a:tc>
                  <a:txBody>
                    <a:bodyPr/>
                    <a:lstStyle/>
                    <a:p>
                      <a:pPr algn="ctr">
                        <a:lnSpc>
                          <a:spcPct val="107000"/>
                        </a:lnSpc>
                        <a:spcAft>
                          <a:spcPts val="800"/>
                        </a:spcAft>
                      </a:pPr>
                      <a:endParaRPr lang="en-US" sz="2000" b="1" dirty="0">
                        <a:solidFill>
                          <a:schemeClr val="tx1"/>
                        </a:solidFill>
                        <a:effectLst/>
                      </a:endParaRPr>
                    </a:p>
                    <a:p>
                      <a:pPr algn="ctr">
                        <a:lnSpc>
                          <a:spcPct val="107000"/>
                        </a:lnSpc>
                        <a:spcAft>
                          <a:spcPts val="800"/>
                        </a:spcAft>
                      </a:pPr>
                      <a:r>
                        <a:rPr lang="en-US" sz="2000" b="1" dirty="0">
                          <a:solidFill>
                            <a:schemeClr val="tx1"/>
                          </a:solidFill>
                          <a:effectLst/>
                        </a:rPr>
                        <a:t>Abstract or concrete objects (45)</a:t>
                      </a:r>
                      <a:endParaRPr lang="en-G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tc>
                  <a:txBody>
                    <a:bodyPr/>
                    <a:lstStyle/>
                    <a:p>
                      <a:pPr>
                        <a:lnSpc>
                          <a:spcPct val="107000"/>
                        </a:lnSpc>
                        <a:spcAft>
                          <a:spcPts val="800"/>
                        </a:spcAft>
                      </a:pPr>
                      <a:r>
                        <a:rPr lang="en-US" sz="2000" b="0" dirty="0">
                          <a:solidFill>
                            <a:schemeClr val="tx1"/>
                          </a:solidFill>
                          <a:effectLst/>
                        </a:rPr>
                        <a:t>Members seem to stress an abstract nature of mathematical objects in mathematics, whereas art teachers highlight a concrete nature of mathematical objects in arts.</a:t>
                      </a:r>
                      <a:endParaRPr lang="en-G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extLst>
                  <a:ext uri="{0D108BD9-81ED-4DB2-BD59-A6C34878D82A}">
                    <a16:rowId xmlns:a16="http://schemas.microsoft.com/office/drawing/2014/main" val="3972520075"/>
                  </a:ext>
                </a:extLst>
              </a:tr>
              <a:tr h="1613547">
                <a:tc>
                  <a:txBody>
                    <a:bodyPr/>
                    <a:lstStyle/>
                    <a:p>
                      <a:pPr algn="ctr">
                        <a:lnSpc>
                          <a:spcPct val="107000"/>
                        </a:lnSpc>
                        <a:spcAft>
                          <a:spcPts val="800"/>
                        </a:spcAft>
                      </a:pPr>
                      <a:endParaRPr lang="en-US" sz="2000" b="1" dirty="0">
                        <a:solidFill>
                          <a:schemeClr val="tx1"/>
                        </a:solidFill>
                        <a:effectLst/>
                      </a:endParaRPr>
                    </a:p>
                    <a:p>
                      <a:pPr algn="ctr">
                        <a:lnSpc>
                          <a:spcPct val="107000"/>
                        </a:lnSpc>
                        <a:spcAft>
                          <a:spcPts val="800"/>
                        </a:spcAft>
                      </a:pPr>
                      <a:r>
                        <a:rPr lang="en-US" sz="2000" b="1" dirty="0">
                          <a:solidFill>
                            <a:schemeClr val="tx1"/>
                          </a:solidFill>
                          <a:effectLst/>
                        </a:rPr>
                        <a:t>Pointwise or holistic visualization (45)</a:t>
                      </a:r>
                      <a:endParaRPr lang="en-GR" sz="20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tc>
                  <a:txBody>
                    <a:bodyPr/>
                    <a:lstStyle/>
                    <a:p>
                      <a:pPr>
                        <a:lnSpc>
                          <a:spcPct val="107000"/>
                        </a:lnSpc>
                        <a:spcAft>
                          <a:spcPts val="800"/>
                        </a:spcAft>
                      </a:pPr>
                      <a:r>
                        <a:rPr lang="en-US" sz="2000" b="0" dirty="0">
                          <a:solidFill>
                            <a:schemeClr val="tx1"/>
                          </a:solidFill>
                          <a:effectLst/>
                        </a:rPr>
                        <a:t>When looking into an image or diagram, the mathematics teachers focus on specific parts or a unit and observe relations, whereas the art teachers look at it as a whole.</a:t>
                      </a:r>
                      <a:endParaRPr lang="en-GR" sz="20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35064" marR="35064" marT="0" marB="0">
                    <a:solidFill>
                      <a:schemeClr val="bg1">
                        <a:lumMod val="95000"/>
                      </a:schemeClr>
                    </a:solidFill>
                  </a:tcPr>
                </a:tc>
                <a:extLst>
                  <a:ext uri="{0D108BD9-81ED-4DB2-BD59-A6C34878D82A}">
                    <a16:rowId xmlns:a16="http://schemas.microsoft.com/office/drawing/2014/main" val="612344696"/>
                  </a:ext>
                </a:extLst>
              </a:tr>
            </a:tbl>
          </a:graphicData>
        </a:graphic>
      </p:graphicFrame>
      <p:sp>
        <p:nvSpPr>
          <p:cNvPr id="3" name="TextBox 2">
            <a:extLst>
              <a:ext uri="{FF2B5EF4-FFF2-40B4-BE49-F238E27FC236}">
                <a16:creationId xmlns:a16="http://schemas.microsoft.com/office/drawing/2014/main" id="{29D24F5B-D589-F521-3F3B-28A07BEF2D96}"/>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Findings: </a:t>
            </a:r>
            <a:r>
              <a:rPr lang="en-GR" sz="2800" i="1" dirty="0"/>
              <a:t>Boundaries</a:t>
            </a:r>
            <a:r>
              <a:rPr lang="el-GR" sz="2800" i="1" dirty="0"/>
              <a:t> (M</a:t>
            </a:r>
            <a:r>
              <a:rPr lang="en-US" sz="2800" i="1" dirty="0" err="1"/>
              <a:t>athematical</a:t>
            </a:r>
            <a:r>
              <a:rPr lang="en-US" sz="2800" i="1" dirty="0"/>
              <a:t> and art practices)</a:t>
            </a:r>
            <a:endParaRPr lang="en-GB" sz="2800" b="1" i="1" dirty="0"/>
          </a:p>
        </p:txBody>
      </p:sp>
    </p:spTree>
    <p:extLst>
      <p:ext uri="{BB962C8B-B14F-4D97-AF65-F5344CB8AC3E}">
        <p14:creationId xmlns:p14="http://schemas.microsoft.com/office/powerpoint/2010/main" val="1329133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C09D5-6415-3ECD-54E9-FE2277433214}"/>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A9E5838-972D-27C6-3250-EF4BB19AC91A}"/>
              </a:ext>
            </a:extLst>
          </p:cNvPr>
          <p:cNvGraphicFramePr>
            <a:graphicFrameLocks noGrp="1"/>
          </p:cNvGraphicFramePr>
          <p:nvPr>
            <p:ph idx="1"/>
            <p:extLst>
              <p:ext uri="{D42A27DB-BD31-4B8C-83A1-F6EECF244321}">
                <p14:modId xmlns:p14="http://schemas.microsoft.com/office/powerpoint/2010/main" val="316114229"/>
              </p:ext>
            </p:extLst>
          </p:nvPr>
        </p:nvGraphicFramePr>
        <p:xfrm>
          <a:off x="1684739" y="1266492"/>
          <a:ext cx="9268571" cy="5251663"/>
        </p:xfrm>
        <a:graphic>
          <a:graphicData uri="http://schemas.openxmlformats.org/drawingml/2006/table">
            <a:tbl>
              <a:tblPr firstRow="1" firstCol="1" bandRow="1">
                <a:tableStyleId>{5C22544A-7EE6-4342-B048-85BDC9FD1C3A}</a:tableStyleId>
              </a:tblPr>
              <a:tblGrid>
                <a:gridCol w="4221797">
                  <a:extLst>
                    <a:ext uri="{9D8B030D-6E8A-4147-A177-3AD203B41FA5}">
                      <a16:colId xmlns:a16="http://schemas.microsoft.com/office/drawing/2014/main" val="1945115985"/>
                    </a:ext>
                  </a:extLst>
                </a:gridCol>
                <a:gridCol w="5046774">
                  <a:extLst>
                    <a:ext uri="{9D8B030D-6E8A-4147-A177-3AD203B41FA5}">
                      <a16:colId xmlns:a16="http://schemas.microsoft.com/office/drawing/2014/main" val="218947530"/>
                    </a:ext>
                  </a:extLst>
                </a:gridCol>
              </a:tblGrid>
              <a:tr h="575823">
                <a:tc>
                  <a:txBody>
                    <a:bodyPr/>
                    <a:lstStyle/>
                    <a:p>
                      <a:pPr algn="ctr">
                        <a:lnSpc>
                          <a:spcPct val="107000"/>
                        </a:lnSpc>
                        <a:spcAft>
                          <a:spcPts val="800"/>
                        </a:spcAft>
                      </a:pPr>
                      <a:r>
                        <a:rPr lang="en-US" sz="2400" b="1" dirty="0">
                          <a:solidFill>
                            <a:schemeClr val="tx1"/>
                          </a:solidFill>
                          <a:effectLst/>
                          <a:latin typeface="+mn-lt"/>
                        </a:rPr>
                        <a:t>Boundary (frequency)</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35064" marR="35064" marT="0" marB="0">
                    <a:solidFill>
                      <a:schemeClr val="accent2">
                        <a:lumMod val="60000"/>
                        <a:lumOff val="40000"/>
                      </a:schemeClr>
                    </a:solidFill>
                  </a:tcPr>
                </a:tc>
                <a:tc>
                  <a:txBody>
                    <a:bodyPr/>
                    <a:lstStyle/>
                    <a:p>
                      <a:pPr algn="ctr">
                        <a:lnSpc>
                          <a:spcPct val="107000"/>
                        </a:lnSpc>
                        <a:spcAft>
                          <a:spcPts val="800"/>
                        </a:spcAft>
                      </a:pPr>
                      <a:r>
                        <a:rPr lang="en-US" sz="2400" b="1" dirty="0">
                          <a:solidFill>
                            <a:schemeClr val="tx1"/>
                          </a:solidFill>
                          <a:effectLst/>
                          <a:latin typeface="+mn-lt"/>
                        </a:rPr>
                        <a:t>Description</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35064" marR="35064" marT="0" marB="0">
                    <a:solidFill>
                      <a:schemeClr val="accent2">
                        <a:lumMod val="60000"/>
                        <a:lumOff val="40000"/>
                      </a:schemeClr>
                    </a:solidFill>
                  </a:tcPr>
                </a:tc>
                <a:extLst>
                  <a:ext uri="{0D108BD9-81ED-4DB2-BD59-A6C34878D82A}">
                    <a16:rowId xmlns:a16="http://schemas.microsoft.com/office/drawing/2014/main" val="2227668647"/>
                  </a:ext>
                </a:extLst>
              </a:tr>
              <a:tr h="785343">
                <a:tc>
                  <a:txBody>
                    <a:bodyPr/>
                    <a:lstStyle/>
                    <a:p>
                      <a:pPr algn="ctr">
                        <a:lnSpc>
                          <a:spcPct val="107000"/>
                        </a:lnSpc>
                        <a:spcAft>
                          <a:spcPts val="800"/>
                        </a:spcAft>
                      </a:pPr>
                      <a:r>
                        <a:rPr lang="en-US" sz="2400" b="1" dirty="0">
                          <a:solidFill>
                            <a:schemeClr val="tx1"/>
                          </a:solidFill>
                          <a:effectLst/>
                          <a:latin typeface="+mn-lt"/>
                          <a:ea typeface="Calibri" panose="020F0502020204030204" pitchFamily="34" charset="0"/>
                          <a:cs typeface="Times New Roman" panose="02020603050405020304" pitchFamily="18" charset="0"/>
                        </a:rPr>
                        <a:t>Geometrical instruments or empirical artifacts (12)</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800"/>
                        </a:spcAft>
                      </a:pPr>
                      <a:r>
                        <a:rPr lang="en-US" sz="2400" dirty="0">
                          <a:solidFill>
                            <a:schemeClr val="tx1"/>
                          </a:solidFill>
                          <a:effectLst/>
                          <a:latin typeface="+mn-lt"/>
                          <a:ea typeface="Calibri" panose="020F0502020204030204" pitchFamily="34" charset="0"/>
                          <a:cs typeface="Times New Roman" panose="02020603050405020304" pitchFamily="18" charset="0"/>
                        </a:rPr>
                        <a:t>In MT, geometrical instruments are used, while in AT, empirical artifacts are used.</a:t>
                      </a:r>
                      <a:endParaRPr lang="en-GR"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948238150"/>
                  </a:ext>
                </a:extLst>
              </a:tr>
              <a:tr h="1180482">
                <a:tc>
                  <a:txBody>
                    <a:bodyPr/>
                    <a:lstStyle/>
                    <a:p>
                      <a:pPr>
                        <a:lnSpc>
                          <a:spcPct val="107000"/>
                        </a:lnSpc>
                        <a:spcAft>
                          <a:spcPts val="800"/>
                        </a:spcAft>
                      </a:pPr>
                      <a:endParaRPr lang="en-US" sz="2400" b="1" dirty="0">
                        <a:solidFill>
                          <a:schemeClr val="tx1"/>
                        </a:solidFill>
                        <a:effectLst/>
                        <a:latin typeface="+mn-lt"/>
                        <a:ea typeface="Calibri" panose="020F0502020204030204" pitchFamily="34" charset="0"/>
                        <a:cs typeface="Times New Roman" panose="02020603050405020304" pitchFamily="18" charset="0"/>
                      </a:endParaRPr>
                    </a:p>
                    <a:p>
                      <a:pPr algn="ctr">
                        <a:lnSpc>
                          <a:spcPct val="107000"/>
                        </a:lnSpc>
                        <a:spcAft>
                          <a:spcPts val="800"/>
                        </a:spcAft>
                      </a:pPr>
                      <a:r>
                        <a:rPr lang="en-US" sz="2400" b="1" dirty="0">
                          <a:solidFill>
                            <a:schemeClr val="tx1"/>
                          </a:solidFill>
                          <a:effectLst/>
                          <a:latin typeface="+mn-lt"/>
                          <a:ea typeface="Calibri" panose="020F0502020204030204" pitchFamily="34" charset="0"/>
                          <a:cs typeface="Times New Roman" panose="02020603050405020304" pitchFamily="18" charset="0"/>
                        </a:rPr>
                        <a:t>Formal or informal terms (27)</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800"/>
                        </a:spcAft>
                      </a:pPr>
                      <a:r>
                        <a:rPr lang="en-US" sz="2400" dirty="0">
                          <a:solidFill>
                            <a:schemeClr val="tx1"/>
                          </a:solidFill>
                          <a:effectLst/>
                          <a:latin typeface="+mn-lt"/>
                          <a:ea typeface="Calibri" panose="020F0502020204030204" pitchFamily="34" charset="0"/>
                          <a:cs typeface="Times New Roman" panose="02020603050405020304" pitchFamily="18" charset="0"/>
                        </a:rPr>
                        <a:t>Formal terms in MT emerge in contrast to informal ones in AT.</a:t>
                      </a:r>
                      <a:endParaRPr lang="en-GR"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21944879"/>
                  </a:ext>
                </a:extLst>
              </a:tr>
              <a:tr h="1678258">
                <a:tc>
                  <a:txBody>
                    <a:bodyPr/>
                    <a:lstStyle/>
                    <a:p>
                      <a:pPr algn="ctr">
                        <a:lnSpc>
                          <a:spcPct val="107000"/>
                        </a:lnSpc>
                        <a:spcAft>
                          <a:spcPts val="800"/>
                        </a:spcAft>
                      </a:pPr>
                      <a:endParaRPr lang="en-US" sz="2400" b="1" dirty="0">
                        <a:solidFill>
                          <a:schemeClr val="tx1"/>
                        </a:solidFill>
                        <a:effectLst/>
                        <a:latin typeface="+mn-lt"/>
                        <a:ea typeface="Calibri" panose="020F0502020204030204" pitchFamily="34" charset="0"/>
                        <a:cs typeface="Times New Roman" panose="02020603050405020304" pitchFamily="18" charset="0"/>
                      </a:endParaRPr>
                    </a:p>
                    <a:p>
                      <a:pPr algn="ctr">
                        <a:lnSpc>
                          <a:spcPct val="107000"/>
                        </a:lnSpc>
                        <a:spcAft>
                          <a:spcPts val="800"/>
                        </a:spcAft>
                      </a:pPr>
                      <a:r>
                        <a:rPr lang="en-US" sz="2400" b="1" dirty="0">
                          <a:solidFill>
                            <a:schemeClr val="tx1"/>
                          </a:solidFill>
                          <a:effectLst/>
                          <a:latin typeface="+mn-lt"/>
                          <a:ea typeface="Calibri" panose="020F0502020204030204" pitchFamily="34" charset="0"/>
                          <a:cs typeface="Times New Roman" panose="02020603050405020304" pitchFamily="18" charset="0"/>
                        </a:rPr>
                        <a:t>Signifier or signified (44)</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800"/>
                        </a:spcAft>
                      </a:pPr>
                      <a:r>
                        <a:rPr lang="en-US" sz="2400" dirty="0">
                          <a:solidFill>
                            <a:schemeClr val="tx1"/>
                          </a:solidFill>
                          <a:effectLst/>
                          <a:latin typeface="+mn-lt"/>
                          <a:ea typeface="Calibri" panose="020F0502020204030204" pitchFamily="34" charset="0"/>
                          <a:cs typeface="Times New Roman" panose="02020603050405020304" pitchFamily="18" charset="0"/>
                        </a:rPr>
                        <a:t>Common concepts in AT and MT share the same terms but have different meanings or representations. Also, artifacts with different terms may share the same meaning. </a:t>
                      </a:r>
                      <a:endParaRPr lang="en-GR" sz="24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972520075"/>
                  </a:ext>
                </a:extLst>
              </a:tr>
            </a:tbl>
          </a:graphicData>
        </a:graphic>
      </p:graphicFrame>
      <p:sp>
        <p:nvSpPr>
          <p:cNvPr id="3" name="TextBox 2">
            <a:extLst>
              <a:ext uri="{FF2B5EF4-FFF2-40B4-BE49-F238E27FC236}">
                <a16:creationId xmlns:a16="http://schemas.microsoft.com/office/drawing/2014/main" id="{DF8E9C0A-E98A-2D18-B9ED-99D6903407EA}"/>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Findings: </a:t>
            </a:r>
            <a:r>
              <a:rPr lang="en-GR" sz="2800" i="1" dirty="0"/>
              <a:t>Boundaries</a:t>
            </a:r>
            <a:r>
              <a:rPr lang="el-GR" sz="2800" i="1" dirty="0"/>
              <a:t> (</a:t>
            </a:r>
            <a:r>
              <a:rPr lang="en-US" sz="2800" i="1" dirty="0"/>
              <a:t>tools)</a:t>
            </a:r>
            <a:endParaRPr lang="en-GB" sz="2800" b="1" i="1" dirty="0"/>
          </a:p>
        </p:txBody>
      </p:sp>
    </p:spTree>
    <p:extLst>
      <p:ext uri="{BB962C8B-B14F-4D97-AF65-F5344CB8AC3E}">
        <p14:creationId xmlns:p14="http://schemas.microsoft.com/office/powerpoint/2010/main" val="351426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56ACE-BE21-EF57-130E-902060406933}"/>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8227160-247F-495C-69B4-DF549EB739F3}"/>
              </a:ext>
            </a:extLst>
          </p:cNvPr>
          <p:cNvGraphicFramePr>
            <a:graphicFrameLocks noGrp="1"/>
          </p:cNvGraphicFramePr>
          <p:nvPr>
            <p:ph idx="1"/>
            <p:extLst>
              <p:ext uri="{D42A27DB-BD31-4B8C-83A1-F6EECF244321}">
                <p14:modId xmlns:p14="http://schemas.microsoft.com/office/powerpoint/2010/main" val="2974180683"/>
              </p:ext>
            </p:extLst>
          </p:nvPr>
        </p:nvGraphicFramePr>
        <p:xfrm>
          <a:off x="1428476" y="1405011"/>
          <a:ext cx="9811953" cy="5053241"/>
        </p:xfrm>
        <a:graphic>
          <a:graphicData uri="http://schemas.openxmlformats.org/drawingml/2006/table">
            <a:tbl>
              <a:tblPr firstRow="1" firstCol="1" bandRow="1">
                <a:tableStyleId>{5C22544A-7EE6-4342-B048-85BDC9FD1C3A}</a:tableStyleId>
              </a:tblPr>
              <a:tblGrid>
                <a:gridCol w="4469305">
                  <a:extLst>
                    <a:ext uri="{9D8B030D-6E8A-4147-A177-3AD203B41FA5}">
                      <a16:colId xmlns:a16="http://schemas.microsoft.com/office/drawing/2014/main" val="1945115985"/>
                    </a:ext>
                  </a:extLst>
                </a:gridCol>
                <a:gridCol w="5342648">
                  <a:extLst>
                    <a:ext uri="{9D8B030D-6E8A-4147-A177-3AD203B41FA5}">
                      <a16:colId xmlns:a16="http://schemas.microsoft.com/office/drawing/2014/main" val="218947530"/>
                    </a:ext>
                  </a:extLst>
                </a:gridCol>
              </a:tblGrid>
              <a:tr h="546807">
                <a:tc>
                  <a:txBody>
                    <a:bodyPr/>
                    <a:lstStyle/>
                    <a:p>
                      <a:pPr algn="ctr">
                        <a:lnSpc>
                          <a:spcPct val="107000"/>
                        </a:lnSpc>
                        <a:spcAft>
                          <a:spcPts val="800"/>
                        </a:spcAft>
                      </a:pPr>
                      <a:r>
                        <a:rPr lang="en-US" sz="2400" b="1" dirty="0">
                          <a:solidFill>
                            <a:schemeClr val="tx1"/>
                          </a:solidFill>
                          <a:effectLst/>
                          <a:latin typeface="+mn-lt"/>
                        </a:rPr>
                        <a:t>Boundary (frequency)</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35064" marR="35064" marT="0" marB="0">
                    <a:solidFill>
                      <a:schemeClr val="accent2">
                        <a:lumMod val="60000"/>
                        <a:lumOff val="40000"/>
                      </a:schemeClr>
                    </a:solidFill>
                  </a:tcPr>
                </a:tc>
                <a:tc>
                  <a:txBody>
                    <a:bodyPr/>
                    <a:lstStyle/>
                    <a:p>
                      <a:pPr algn="ctr">
                        <a:lnSpc>
                          <a:spcPct val="107000"/>
                        </a:lnSpc>
                        <a:spcAft>
                          <a:spcPts val="800"/>
                        </a:spcAft>
                      </a:pPr>
                      <a:r>
                        <a:rPr lang="en-US" sz="2400" b="1" dirty="0">
                          <a:solidFill>
                            <a:schemeClr val="tx1"/>
                          </a:solidFill>
                          <a:effectLst/>
                          <a:latin typeface="+mn-lt"/>
                        </a:rPr>
                        <a:t>Description</a:t>
                      </a:r>
                      <a:endParaRPr lang="en-GR" sz="2400" b="1" dirty="0">
                        <a:solidFill>
                          <a:schemeClr val="tx1"/>
                        </a:solidFill>
                        <a:effectLst/>
                        <a:latin typeface="+mn-lt"/>
                        <a:ea typeface="Calibri" panose="020F0502020204030204" pitchFamily="34" charset="0"/>
                        <a:cs typeface="Times New Roman" panose="02020603050405020304" pitchFamily="18" charset="0"/>
                      </a:endParaRPr>
                    </a:p>
                  </a:txBody>
                  <a:tcPr marL="35064" marR="35064" marT="0" marB="0">
                    <a:solidFill>
                      <a:schemeClr val="accent2">
                        <a:lumMod val="60000"/>
                        <a:lumOff val="40000"/>
                      </a:schemeClr>
                    </a:solidFill>
                  </a:tcPr>
                </a:tc>
                <a:extLst>
                  <a:ext uri="{0D108BD9-81ED-4DB2-BD59-A6C34878D82A}">
                    <a16:rowId xmlns:a16="http://schemas.microsoft.com/office/drawing/2014/main" val="2227668647"/>
                  </a:ext>
                </a:extLst>
              </a:tr>
              <a:tr h="1272756">
                <a:tc>
                  <a:txBody>
                    <a:bodyPr/>
                    <a:lstStyle/>
                    <a:p>
                      <a:pPr algn="ctr">
                        <a:lnSpc>
                          <a:spcPct val="107000"/>
                        </a:lnSpc>
                        <a:spcAft>
                          <a:spcPts val="800"/>
                        </a:spcAft>
                      </a:pPr>
                      <a:endParaRPr lang="en-US" sz="20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7000"/>
                        </a:lnSpc>
                        <a:spcAft>
                          <a:spcPts val="800"/>
                        </a:spcAft>
                      </a:pPr>
                      <a:r>
                        <a:rPr lang="en-US" sz="2000" dirty="0">
                          <a:solidFill>
                            <a:schemeClr val="tx1"/>
                          </a:solidFill>
                          <a:effectLst/>
                          <a:latin typeface="+mn-lt"/>
                          <a:ea typeface="Calibri" panose="020F0502020204030204" pitchFamily="34" charset="0"/>
                          <a:cs typeface="Times New Roman" panose="02020603050405020304" pitchFamily="18" charset="0"/>
                        </a:rPr>
                        <a:t>Students’ negative or positive feelings (17)</a:t>
                      </a:r>
                      <a:endParaRPr lang="en-G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800"/>
                        </a:spcAft>
                      </a:pPr>
                      <a:r>
                        <a:rPr lang="en-US" sz="2000" dirty="0">
                          <a:solidFill>
                            <a:schemeClr val="tx1"/>
                          </a:solidFill>
                          <a:effectLst/>
                          <a:latin typeface="+mn-lt"/>
                          <a:ea typeface="Calibri" panose="020F0502020204030204" pitchFamily="34" charset="0"/>
                          <a:cs typeface="Times New Roman" panose="02020603050405020304" pitchFamily="18" charset="0"/>
                        </a:rPr>
                        <a:t>Both mathematics and art teachers suggest that students’ feelings seem to be more positive towards art than towards mathematics.</a:t>
                      </a:r>
                      <a:endParaRPr lang="en-G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948238150"/>
                  </a:ext>
                </a:extLst>
              </a:tr>
              <a:tr h="1593688">
                <a:tc>
                  <a:txBody>
                    <a:bodyPr/>
                    <a:lstStyle/>
                    <a:p>
                      <a:pPr algn="ctr">
                        <a:lnSpc>
                          <a:spcPct val="107000"/>
                        </a:lnSpc>
                        <a:spcAft>
                          <a:spcPts val="800"/>
                        </a:spcAft>
                      </a:pPr>
                      <a:endParaRPr lang="en-US" sz="20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7000"/>
                        </a:lnSpc>
                        <a:spcAft>
                          <a:spcPts val="800"/>
                        </a:spcAft>
                      </a:pPr>
                      <a:endParaRPr lang="en-US" sz="20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7000"/>
                        </a:lnSpc>
                        <a:spcAft>
                          <a:spcPts val="800"/>
                        </a:spcAft>
                      </a:pPr>
                      <a:r>
                        <a:rPr lang="en-US" sz="2000" dirty="0">
                          <a:solidFill>
                            <a:schemeClr val="tx1"/>
                          </a:solidFill>
                          <a:effectLst/>
                          <a:latin typeface="+mn-lt"/>
                          <a:ea typeface="Calibri" panose="020F0502020204030204" pitchFamily="34" charset="0"/>
                          <a:cs typeface="Times New Roman" panose="02020603050405020304" pitchFamily="18" charset="0"/>
                        </a:rPr>
                        <a:t>Non-coordination (74)</a:t>
                      </a:r>
                      <a:endParaRPr lang="en-G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800"/>
                        </a:spcAft>
                      </a:pPr>
                      <a:r>
                        <a:rPr lang="en-US" sz="2000" dirty="0">
                          <a:solidFill>
                            <a:schemeClr val="tx1"/>
                          </a:solidFill>
                          <a:effectLst/>
                          <a:latin typeface="+mn-lt"/>
                          <a:ea typeface="Times New Roman" panose="02020603050405020304" pitchFamily="18" charset="0"/>
                          <a:cs typeface="Times New Roman" panose="02020603050405020304" pitchFamily="18" charset="0"/>
                        </a:rPr>
                        <a:t>Curriculum content and its sequence of one discipline might not be relevant to the other. Also, institutional structures do not allow synchronizing (e.g., time schedules, different classrooms).</a:t>
                      </a:r>
                      <a:endParaRPr lang="en-G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2121944879"/>
                  </a:ext>
                </a:extLst>
              </a:tr>
              <a:tr h="1593688">
                <a:tc>
                  <a:txBody>
                    <a:bodyPr/>
                    <a:lstStyle/>
                    <a:p>
                      <a:pPr>
                        <a:lnSpc>
                          <a:spcPct val="107000"/>
                        </a:lnSpc>
                        <a:spcAft>
                          <a:spcPts val="800"/>
                        </a:spcAft>
                      </a:pPr>
                      <a:endParaRPr lang="en-US" sz="2000" dirty="0">
                        <a:solidFill>
                          <a:schemeClr val="tx1"/>
                        </a:solidFill>
                        <a:effectLst/>
                        <a:latin typeface="+mn-lt"/>
                        <a:ea typeface="Calibri" panose="020F0502020204030204" pitchFamily="34" charset="0"/>
                        <a:cs typeface="Times New Roman" panose="02020603050405020304" pitchFamily="18" charset="0"/>
                      </a:endParaRPr>
                    </a:p>
                    <a:p>
                      <a:pPr algn="ctr">
                        <a:lnSpc>
                          <a:spcPct val="107000"/>
                        </a:lnSpc>
                        <a:spcAft>
                          <a:spcPts val="800"/>
                        </a:spcAft>
                      </a:pPr>
                      <a:r>
                        <a:rPr lang="en-US" sz="2000" dirty="0">
                          <a:solidFill>
                            <a:schemeClr val="tx1"/>
                          </a:solidFill>
                          <a:effectLst/>
                          <a:latin typeface="+mn-lt"/>
                          <a:ea typeface="Calibri" panose="020F0502020204030204" pitchFamily="34" charset="0"/>
                          <a:cs typeface="Times New Roman" panose="02020603050405020304" pitchFamily="18" charset="0"/>
                        </a:rPr>
                        <a:t>‘Knowing’ or ‘creating’  (40)</a:t>
                      </a:r>
                      <a:endParaRPr lang="en-G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tc>
                  <a:txBody>
                    <a:bodyPr/>
                    <a:lstStyle/>
                    <a:p>
                      <a:pPr>
                        <a:lnSpc>
                          <a:spcPct val="107000"/>
                        </a:lnSpc>
                        <a:spcAft>
                          <a:spcPts val="800"/>
                        </a:spcAft>
                      </a:pPr>
                      <a:r>
                        <a:rPr lang="en-US" sz="2000" dirty="0">
                          <a:solidFill>
                            <a:schemeClr val="tx1"/>
                          </a:solidFill>
                          <a:effectLst/>
                          <a:latin typeface="+mn-lt"/>
                          <a:ea typeface="Calibri" panose="020F0502020204030204" pitchFamily="34" charset="0"/>
                          <a:cs typeface="Times New Roman" panose="02020603050405020304" pitchFamily="18" charset="0"/>
                        </a:rPr>
                        <a:t>The mathematics teachers aim for students’ engagement with mathematical content, while the art teachers  aim for students to develop creativity and construction skills.</a:t>
                      </a:r>
                      <a:endParaRPr lang="en-GR" sz="20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solidFill>
                      <a:schemeClr val="bg1">
                        <a:lumMod val="95000"/>
                      </a:schemeClr>
                    </a:solidFill>
                  </a:tcPr>
                </a:tc>
                <a:extLst>
                  <a:ext uri="{0D108BD9-81ED-4DB2-BD59-A6C34878D82A}">
                    <a16:rowId xmlns:a16="http://schemas.microsoft.com/office/drawing/2014/main" val="3972520075"/>
                  </a:ext>
                </a:extLst>
              </a:tr>
            </a:tbl>
          </a:graphicData>
        </a:graphic>
      </p:graphicFrame>
      <p:sp>
        <p:nvSpPr>
          <p:cNvPr id="3" name="TextBox 2">
            <a:extLst>
              <a:ext uri="{FF2B5EF4-FFF2-40B4-BE49-F238E27FC236}">
                <a16:creationId xmlns:a16="http://schemas.microsoft.com/office/drawing/2014/main" id="{96FF5505-22FE-FF65-ADD5-63BF17AD6DB4}"/>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Findings: </a:t>
            </a:r>
            <a:r>
              <a:rPr lang="en-GR" sz="2800" i="1" dirty="0"/>
              <a:t>Boundaries</a:t>
            </a:r>
            <a:r>
              <a:rPr lang="el-GR" sz="2800" i="1" dirty="0"/>
              <a:t> (</a:t>
            </a:r>
            <a:r>
              <a:rPr lang="en-US" sz="2800" i="1" dirty="0"/>
              <a:t>teaching practices)</a:t>
            </a:r>
            <a:endParaRPr lang="en-GB" sz="2800" b="1" i="1" dirty="0"/>
          </a:p>
        </p:txBody>
      </p:sp>
    </p:spTree>
    <p:extLst>
      <p:ext uri="{BB962C8B-B14F-4D97-AF65-F5344CB8AC3E}">
        <p14:creationId xmlns:p14="http://schemas.microsoft.com/office/powerpoint/2010/main" val="2607198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238CB0-5F29-7269-981B-60826804DC4A}"/>
              </a:ext>
            </a:extLst>
          </p:cNvPr>
          <p:cNvSpPr>
            <a:spLocks noGrp="1"/>
          </p:cNvSpPr>
          <p:nvPr>
            <p:ph idx="1"/>
          </p:nvPr>
        </p:nvSpPr>
        <p:spPr>
          <a:xfrm>
            <a:off x="245121" y="1452970"/>
            <a:ext cx="6427797" cy="5044459"/>
          </a:xfrm>
        </p:spPr>
        <p:txBody>
          <a:bodyPr>
            <a:normAutofit/>
          </a:bodyPr>
          <a:lstStyle/>
          <a:p>
            <a:pPr marL="0" indent="0" algn="ctr">
              <a:buNone/>
            </a:pPr>
            <a:r>
              <a:rPr lang="en-US" sz="2000" dirty="0">
                <a:effectLst/>
                <a:ea typeface="Calibri" panose="020F0502020204030204" pitchFamily="34" charset="0"/>
              </a:rPr>
              <a:t>In GM14, when inquiring about why the pentagon does not tessellate the plane, MT1 came up with the algebraic formula, whereas AT1 engaged in a visual inquiry in dividing the regular polygons into triangles in order to see what is happening with the angles (Analytical or visual)</a:t>
            </a:r>
            <a:endParaRPr lang="en-US" sz="2000" dirty="0">
              <a:ea typeface="Calibri" panose="020F0502020204030204" pitchFamily="34" charset="0"/>
            </a:endParaRPr>
          </a:p>
          <a:p>
            <a:pPr algn="ctr"/>
            <a:endParaRPr lang="en-US" sz="2000" dirty="0">
              <a:effectLst/>
              <a:ea typeface="Calibri" panose="020F0502020204030204" pitchFamily="34" charset="0"/>
            </a:endParaRPr>
          </a:p>
          <a:p>
            <a:pPr marL="0" indent="0" algn="ctr">
              <a:buNone/>
            </a:pPr>
            <a:endParaRPr lang="en-US" sz="2000" dirty="0">
              <a:effectLst/>
              <a:ea typeface="Calibri" panose="020F0502020204030204" pitchFamily="34" charset="0"/>
            </a:endParaRPr>
          </a:p>
          <a:p>
            <a:pPr marL="0" indent="0" algn="ctr">
              <a:buNone/>
            </a:pPr>
            <a:r>
              <a:rPr lang="en-US" sz="2000" dirty="0">
                <a:effectLst/>
                <a:ea typeface="Calibri" panose="020F0502020204030204" pitchFamily="34" charset="0"/>
                <a:cs typeface="Times New Roman" panose="02020603050405020304" pitchFamily="18" charset="0"/>
              </a:rPr>
              <a:t>Maria and Melanie focused on the unit-figure of an angel and mentally transformed it via reflection and rotation so as to generate the whole painting  (figure 1), while the art teachers focused on the whole image of the tessellation pattern and the supporting axes underneath (figure 2):</a:t>
            </a:r>
          </a:p>
          <a:p>
            <a:pPr marL="0" indent="0" algn="ctr">
              <a:buNone/>
            </a:pPr>
            <a:endParaRPr lang="en-US" sz="2000" dirty="0">
              <a:ea typeface="Calibri" panose="020F0502020204030204" pitchFamily="34" charset="0"/>
              <a:cs typeface="Times New Roman" panose="02020603050405020304" pitchFamily="18" charset="0"/>
            </a:endParaRPr>
          </a:p>
          <a:p>
            <a:pPr marL="0" indent="0" algn="ctr">
              <a:buNone/>
            </a:pPr>
            <a:r>
              <a:rPr lang="en-US" sz="2000" dirty="0">
                <a:effectLst/>
                <a:ea typeface="Calibri" panose="020F0502020204030204" pitchFamily="34" charset="0"/>
                <a:cs typeface="Times New Roman" panose="02020603050405020304" pitchFamily="18" charset="0"/>
              </a:rPr>
              <a:t>Pointwise or holistic </a:t>
            </a:r>
            <a:r>
              <a:rPr lang="en-US" sz="2000" dirty="0" err="1">
                <a:effectLst/>
                <a:ea typeface="Calibri" panose="020F0502020204030204" pitchFamily="34" charset="0"/>
                <a:cs typeface="Times New Roman" panose="02020603050405020304" pitchFamily="18" charset="0"/>
              </a:rPr>
              <a:t>visualisation</a:t>
            </a:r>
            <a:endParaRPr lang="en-GR" sz="3200" dirty="0"/>
          </a:p>
        </p:txBody>
      </p:sp>
      <p:pic>
        <p:nvPicPr>
          <p:cNvPr id="4" name="Picture 3">
            <a:extLst>
              <a:ext uri="{FF2B5EF4-FFF2-40B4-BE49-F238E27FC236}">
                <a16:creationId xmlns:a16="http://schemas.microsoft.com/office/drawing/2014/main" id="{8CB8516C-A3E9-FB0C-CEF1-C22D607C7D4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4" b="1154"/>
          <a:stretch/>
        </p:blipFill>
        <p:spPr bwMode="auto">
          <a:xfrm>
            <a:off x="6831657" y="3829110"/>
            <a:ext cx="2332926" cy="2244891"/>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A3783982-3693-7549-A4B4-DAF07B45502A}"/>
              </a:ext>
            </a:extLst>
          </p:cNvPr>
          <p:cNvPicPr>
            <a:picLocks noChangeAspect="1"/>
          </p:cNvPicPr>
          <p:nvPr/>
        </p:nvPicPr>
        <p:blipFill rotWithShape="1">
          <a:blip r:embed="rId3"/>
          <a:srcRect l="1514" r="-1"/>
          <a:stretch/>
        </p:blipFill>
        <p:spPr bwMode="auto">
          <a:xfrm>
            <a:off x="9530708" y="3733182"/>
            <a:ext cx="2416171" cy="2340819"/>
          </a:xfrm>
          <a:prstGeom prst="rect">
            <a:avLst/>
          </a:prstGeom>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40C79EF0-8602-A34F-1E46-A9054D7FBBEA}"/>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GR" sz="2800" dirty="0"/>
              <a:t>Findings: </a:t>
            </a:r>
            <a:r>
              <a:rPr lang="en-GR" sz="2800" i="1" dirty="0"/>
              <a:t>Examples of boundaries</a:t>
            </a:r>
            <a:endParaRPr lang="en-GB" sz="2800" b="1" i="1" dirty="0"/>
          </a:p>
        </p:txBody>
      </p:sp>
      <p:sp>
        <p:nvSpPr>
          <p:cNvPr id="9" name="TextBox 8">
            <a:extLst>
              <a:ext uri="{FF2B5EF4-FFF2-40B4-BE49-F238E27FC236}">
                <a16:creationId xmlns:a16="http://schemas.microsoft.com/office/drawing/2014/main" id="{A276FED6-C9A1-B418-2A60-AED9E4751A47}"/>
              </a:ext>
            </a:extLst>
          </p:cNvPr>
          <p:cNvSpPr txBox="1"/>
          <p:nvPr/>
        </p:nvSpPr>
        <p:spPr>
          <a:xfrm>
            <a:off x="7774550" y="3429000"/>
            <a:ext cx="1050865" cy="400110"/>
          </a:xfrm>
          <a:prstGeom prst="rect">
            <a:avLst/>
          </a:prstGeom>
          <a:noFill/>
        </p:spPr>
        <p:txBody>
          <a:bodyPr wrap="none" rtlCol="0">
            <a:spAutoFit/>
          </a:bodyPr>
          <a:lstStyle/>
          <a:p>
            <a:r>
              <a:rPr lang="en-GB" sz="2000" dirty="0"/>
              <a:t>Figure 1</a:t>
            </a:r>
          </a:p>
        </p:txBody>
      </p:sp>
      <p:sp>
        <p:nvSpPr>
          <p:cNvPr id="10" name="TextBox 9">
            <a:extLst>
              <a:ext uri="{FF2B5EF4-FFF2-40B4-BE49-F238E27FC236}">
                <a16:creationId xmlns:a16="http://schemas.microsoft.com/office/drawing/2014/main" id="{AD3FB382-372F-7C32-FE0A-1C32D0447672}"/>
              </a:ext>
            </a:extLst>
          </p:cNvPr>
          <p:cNvSpPr txBox="1"/>
          <p:nvPr/>
        </p:nvSpPr>
        <p:spPr>
          <a:xfrm>
            <a:off x="10090287" y="6287945"/>
            <a:ext cx="1050865" cy="400110"/>
          </a:xfrm>
          <a:prstGeom prst="rect">
            <a:avLst/>
          </a:prstGeom>
          <a:noFill/>
        </p:spPr>
        <p:txBody>
          <a:bodyPr wrap="none" rtlCol="0">
            <a:spAutoFit/>
          </a:bodyPr>
          <a:lstStyle/>
          <a:p>
            <a:r>
              <a:rPr lang="en-GB" sz="2000" dirty="0"/>
              <a:t>Figure 2</a:t>
            </a:r>
          </a:p>
        </p:txBody>
      </p:sp>
    </p:spTree>
    <p:extLst>
      <p:ext uri="{BB962C8B-B14F-4D97-AF65-F5344CB8AC3E}">
        <p14:creationId xmlns:p14="http://schemas.microsoft.com/office/powerpoint/2010/main" val="3622982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5F2F63-C46A-E16D-57B3-B24B8A3992CC}"/>
              </a:ext>
            </a:extLst>
          </p:cNvPr>
          <p:cNvSpPr>
            <a:spLocks noGrp="1"/>
          </p:cNvSpPr>
          <p:nvPr>
            <p:ph idx="1"/>
          </p:nvPr>
        </p:nvSpPr>
        <p:spPr>
          <a:xfrm>
            <a:off x="927409" y="1747566"/>
            <a:ext cx="10515600" cy="4351338"/>
          </a:xfrm>
        </p:spPr>
        <p:txBody>
          <a:bodyPr>
            <a:normAutofit fontScale="92500" lnSpcReduction="20000"/>
          </a:bodyPr>
          <a:lstStyle/>
          <a:p>
            <a:r>
              <a:rPr lang="en-US" sz="3200" dirty="0">
                <a:effectLst/>
                <a:ea typeface="Calibri" panose="020F0502020204030204" pitchFamily="34" charset="0"/>
              </a:rPr>
              <a:t>Participation and negotiation:</a:t>
            </a:r>
            <a:br>
              <a:rPr lang="en-US" sz="3200" dirty="0">
                <a:effectLst/>
                <a:ea typeface="Calibri" panose="020F0502020204030204" pitchFamily="34" charset="0"/>
              </a:rPr>
            </a:br>
            <a:r>
              <a:rPr lang="en-US" sz="3200" dirty="0">
                <a:effectLst/>
                <a:ea typeface="Calibri" panose="020F0502020204030204" pitchFamily="34" charset="0"/>
              </a:rPr>
              <a:t>From two separate ways of thinking to an integrated one while negotiating connections between MT and AT</a:t>
            </a:r>
            <a:r>
              <a:rPr lang="en-GR" sz="3200" dirty="0">
                <a:effectLst/>
              </a:rPr>
              <a:t> </a:t>
            </a:r>
            <a:endParaRPr lang="en-GB" sz="3200" dirty="0">
              <a:effectLst/>
            </a:endParaRPr>
          </a:p>
          <a:p>
            <a:pPr marL="0" indent="0">
              <a:buNone/>
            </a:pPr>
            <a:endParaRPr lang="en-GR" sz="3200" dirty="0">
              <a:effectLst/>
            </a:endParaRPr>
          </a:p>
          <a:p>
            <a:r>
              <a:rPr lang="en-US" sz="3200" dirty="0">
                <a:effectLst/>
                <a:ea typeface="Calibri" panose="020F0502020204030204" pitchFamily="34" charset="0"/>
              </a:rPr>
              <a:t>Reification:</a:t>
            </a:r>
            <a:br>
              <a:rPr lang="en-US" sz="3200" dirty="0">
                <a:effectLst/>
                <a:ea typeface="Calibri" panose="020F0502020204030204" pitchFamily="34" charset="0"/>
              </a:rPr>
            </a:br>
            <a:r>
              <a:rPr lang="en-US" sz="3200" dirty="0">
                <a:effectLst/>
                <a:ea typeface="Calibri" panose="020F0502020204030204" pitchFamily="34" charset="0"/>
              </a:rPr>
              <a:t>Building connections between MT and AT via an integrated way of thinking</a:t>
            </a:r>
            <a:r>
              <a:rPr lang="en-GR" sz="3200" dirty="0">
                <a:effectLst/>
              </a:rPr>
              <a:t> </a:t>
            </a:r>
            <a:endParaRPr lang="en-GB" sz="3200" dirty="0">
              <a:effectLst/>
            </a:endParaRPr>
          </a:p>
          <a:p>
            <a:pPr marL="0" indent="0">
              <a:buNone/>
            </a:pPr>
            <a:endParaRPr lang="en-GR" sz="3200" dirty="0"/>
          </a:p>
          <a:p>
            <a:r>
              <a:rPr lang="en-US" sz="3200" dirty="0">
                <a:ea typeface="Calibri" panose="020F0502020204030204" pitchFamily="34" charset="0"/>
              </a:rPr>
              <a:t>S</a:t>
            </a:r>
            <a:r>
              <a:rPr lang="en-US" sz="3200" dirty="0">
                <a:effectLst/>
                <a:ea typeface="Calibri" panose="020F0502020204030204" pitchFamily="34" charset="0"/>
              </a:rPr>
              <a:t>hifting from negotiating the two boundary aspects independently to negotiating their integration, from familiarization up to reflection.</a:t>
            </a:r>
            <a:r>
              <a:rPr lang="en-GR" sz="3200" dirty="0">
                <a:effectLst/>
              </a:rPr>
              <a:t> </a:t>
            </a:r>
            <a:endParaRPr lang="en-GR" sz="3200" dirty="0"/>
          </a:p>
        </p:txBody>
      </p:sp>
      <p:sp>
        <p:nvSpPr>
          <p:cNvPr id="4" name="TextBox 3">
            <a:extLst>
              <a:ext uri="{FF2B5EF4-FFF2-40B4-BE49-F238E27FC236}">
                <a16:creationId xmlns:a16="http://schemas.microsoft.com/office/drawing/2014/main" id="{D1B1C0A2-B147-20F6-EBC1-950C7DC271F6}"/>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US" sz="2800" dirty="0">
                <a:ea typeface="Calibri" panose="020F0502020204030204" pitchFamily="34" charset="0"/>
              </a:rPr>
              <a:t>Findings: </a:t>
            </a:r>
            <a:r>
              <a:rPr lang="en-US" sz="2800" i="1" dirty="0">
                <a:ea typeface="Calibri" panose="020F0502020204030204" pitchFamily="34" charset="0"/>
              </a:rPr>
              <a:t>Patterns and shifts of handling MT and AT boundaries</a:t>
            </a:r>
            <a:endParaRPr lang="en-GB" sz="2800" i="1" dirty="0"/>
          </a:p>
        </p:txBody>
      </p:sp>
    </p:spTree>
    <p:extLst>
      <p:ext uri="{BB962C8B-B14F-4D97-AF65-F5344CB8AC3E}">
        <p14:creationId xmlns:p14="http://schemas.microsoft.com/office/powerpoint/2010/main" val="1628253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7DA650-5E73-9BBE-0657-189E514106C6}"/>
              </a:ext>
            </a:extLst>
          </p:cNvPr>
          <p:cNvSpPr>
            <a:spLocks noGrp="1"/>
          </p:cNvSpPr>
          <p:nvPr>
            <p:ph idx="1"/>
          </p:nvPr>
        </p:nvSpPr>
        <p:spPr>
          <a:xfrm>
            <a:off x="838199" y="1524543"/>
            <a:ext cx="10636405" cy="4887408"/>
          </a:xfrm>
        </p:spPr>
        <p:txBody>
          <a:bodyPr>
            <a:normAutofit lnSpcReduction="10000"/>
          </a:bodyPr>
          <a:lstStyle/>
          <a:p>
            <a:r>
              <a:rPr lang="en-US" dirty="0">
                <a:ea typeface="Calibri" panose="020F0502020204030204" pitchFamily="34" charset="0"/>
                <a:cs typeface="Times New Roman" panose="02020603050405020304" pitchFamily="18" charset="0"/>
              </a:rPr>
              <a:t>I</a:t>
            </a:r>
            <a:r>
              <a:rPr lang="en-US" dirty="0">
                <a:effectLst/>
                <a:ea typeface="Calibri" panose="020F0502020204030204" pitchFamily="34" charset="0"/>
                <a:cs typeface="Times New Roman" panose="02020603050405020304" pitchFamily="18" charset="0"/>
              </a:rPr>
              <a:t>nquiring about connections</a:t>
            </a:r>
            <a:br>
              <a:rPr lang="en-US" dirty="0">
                <a:effectLst/>
                <a:ea typeface="Calibri" panose="020F0502020204030204" pitchFamily="34" charset="0"/>
                <a:cs typeface="Times New Roman" panose="02020603050405020304" pitchFamily="18" charset="0"/>
              </a:rPr>
            </a:br>
            <a:endParaRPr lang="en-US" dirty="0">
              <a:effectLst/>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I</a:t>
            </a:r>
            <a:r>
              <a:rPr lang="en-US" dirty="0">
                <a:effectLst/>
                <a:ea typeface="Calibri" panose="020F0502020204030204" pitchFamily="34" charset="0"/>
                <a:cs typeface="Times New Roman" panose="02020603050405020304" pitchFamily="18" charset="0"/>
              </a:rPr>
              <a:t>dentifying knowledge gaps and different ways of thinking</a:t>
            </a:r>
            <a:br>
              <a:rPr lang="en-US" dirty="0">
                <a:effectLst/>
                <a:ea typeface="Calibri" panose="020F0502020204030204" pitchFamily="34" charset="0"/>
                <a:cs typeface="Times New Roman" panose="02020603050405020304" pitchFamily="18" charset="0"/>
              </a:rPr>
            </a:br>
            <a:endParaRPr lang="en-US" dirty="0">
              <a:effectLst/>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E</a:t>
            </a:r>
            <a:r>
              <a:rPr lang="en-US" dirty="0">
                <a:effectLst/>
                <a:ea typeface="Calibri" panose="020F0502020204030204" pitchFamily="34" charset="0"/>
                <a:cs typeface="Times New Roman" panose="02020603050405020304" pitchFamily="18" charset="0"/>
              </a:rPr>
              <a:t>xplaining the practices to each other and searching for ways to coordinate the different aspects</a:t>
            </a:r>
            <a:br>
              <a:rPr lang="en-US" dirty="0">
                <a:effectLst/>
                <a:ea typeface="Calibri" panose="020F0502020204030204" pitchFamily="34" charset="0"/>
                <a:cs typeface="Times New Roman" panose="02020603050405020304" pitchFamily="18" charset="0"/>
              </a:rPr>
            </a:br>
            <a:endParaRPr lang="en-US" dirty="0">
              <a:effectLst/>
              <a:ea typeface="Calibri" panose="020F0502020204030204" pitchFamily="34" charset="0"/>
              <a:cs typeface="Times New Roman" panose="02020603050405020304" pitchFamily="18" charset="0"/>
            </a:endParaRPr>
          </a:p>
          <a:p>
            <a:r>
              <a:rPr lang="en-US" dirty="0">
                <a:ea typeface="Calibri" panose="020F0502020204030204" pitchFamily="34" charset="0"/>
                <a:cs typeface="Times New Roman" panose="02020603050405020304" pitchFamily="18" charset="0"/>
              </a:rPr>
              <a:t>F</a:t>
            </a:r>
            <a:r>
              <a:rPr lang="en-US" dirty="0">
                <a:effectLst/>
                <a:ea typeface="Calibri" panose="020F0502020204030204" pitchFamily="34" charset="0"/>
                <a:cs typeface="Times New Roman" panose="02020603050405020304" pitchFamily="18" charset="0"/>
              </a:rPr>
              <a:t>inding specific ways to link the two teaching practices </a:t>
            </a:r>
          </a:p>
          <a:p>
            <a:pPr marL="457200" lvl="1" indent="0">
              <a:buNone/>
            </a:pPr>
            <a:r>
              <a:rPr lang="en-US" dirty="0">
                <a:effectLst/>
                <a:ea typeface="Calibri" panose="020F0502020204030204" pitchFamily="34" charset="0"/>
                <a:cs typeface="Times New Roman" panose="02020603050405020304" pitchFamily="18" charset="0"/>
              </a:rPr>
              <a:t>- starting from an initial teaching goal and designing ways of integration (e.g., the transfer/application of mathematics into the art context) </a:t>
            </a:r>
          </a:p>
          <a:p>
            <a:pPr marL="457200" lvl="1" indent="0">
              <a:buNone/>
            </a:pPr>
            <a:r>
              <a:rPr lang="en-US" dirty="0">
                <a:effectLst/>
                <a:ea typeface="Calibri" panose="020F0502020204030204" pitchFamily="34" charset="0"/>
                <a:cs typeface="Times New Roman" panose="02020603050405020304" pitchFamily="18" charset="0"/>
              </a:rPr>
              <a:t>- reifying which of these links were successful and negotiating what can be improved</a:t>
            </a:r>
            <a:endParaRPr lang="en-GR" dirty="0"/>
          </a:p>
        </p:txBody>
      </p:sp>
      <p:sp>
        <p:nvSpPr>
          <p:cNvPr id="4" name="TextBox 3">
            <a:extLst>
              <a:ext uri="{FF2B5EF4-FFF2-40B4-BE49-F238E27FC236}">
                <a16:creationId xmlns:a16="http://schemas.microsoft.com/office/drawing/2014/main" id="{46551E02-943D-9C53-BA21-D4A908055746}"/>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2: </a:t>
            </a:r>
          </a:p>
          <a:p>
            <a:pPr algn="ctr"/>
            <a:r>
              <a:rPr lang="en-US" sz="2800" dirty="0">
                <a:ea typeface="Calibri" panose="020F0502020204030204" pitchFamily="34" charset="0"/>
                <a:cs typeface="Times New Roman" panose="02020603050405020304" pitchFamily="18" charset="0"/>
              </a:rPr>
              <a:t>Developing the integrated practice:  Reflections for teacher education  </a:t>
            </a:r>
            <a:endParaRPr lang="en-GB" sz="2800" i="1" dirty="0"/>
          </a:p>
        </p:txBody>
      </p:sp>
    </p:spTree>
    <p:extLst>
      <p:ext uri="{BB962C8B-B14F-4D97-AF65-F5344CB8AC3E}">
        <p14:creationId xmlns:p14="http://schemas.microsoft.com/office/powerpoint/2010/main" val="2466946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F0A89E-27E6-733D-ABFF-0C1A4C7D0BBE}"/>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8B9613B-56D6-68D0-049F-2A2144400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EC0AC34-9B8E-E0FE-7527-BE4655409C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85161F63-2E5D-1870-3840-235FFF1F6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3FB49428-C4C7-1F01-2ED3-4BF10FAA4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080B382-57A9-9CD4-568F-F69BDE002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9E0FD45-EFD2-90E5-7A7B-94BEE52C85E2}"/>
              </a:ext>
            </a:extLst>
          </p:cNvPr>
          <p:cNvSpPr txBox="1"/>
          <p:nvPr/>
        </p:nvSpPr>
        <p:spPr>
          <a:xfrm>
            <a:off x="4038600" y="1939159"/>
            <a:ext cx="7644627" cy="2751086"/>
          </a:xfrm>
          <a:prstGeom prst="rect">
            <a:avLst/>
          </a:prstGeom>
        </p:spPr>
        <p:txBody>
          <a:bodyPr vert="horz" lIns="91440" tIns="45720" rIns="91440" bIns="45720" rtlCol="0" anchor="b">
            <a:normAutofit lnSpcReduction="10000"/>
          </a:bodyPr>
          <a:lstStyle/>
          <a:p>
            <a:pPr algn="r">
              <a:lnSpc>
                <a:spcPct val="90000"/>
              </a:lnSpc>
              <a:spcBef>
                <a:spcPct val="0"/>
              </a:spcBef>
              <a:spcAft>
                <a:spcPts val="600"/>
              </a:spcAft>
            </a:pPr>
            <a:r>
              <a:rPr lang="en-US" sz="6000" b="1" kern="1200" dirty="0">
                <a:solidFill>
                  <a:schemeClr val="tx1"/>
                </a:solidFill>
                <a:latin typeface="+mj-lt"/>
                <a:ea typeface="+mj-ea"/>
                <a:cs typeface="+mj-cs"/>
              </a:rPr>
              <a:t>Example 3: </a:t>
            </a:r>
          </a:p>
          <a:p>
            <a:pPr lvl="0" algn="r"/>
            <a:r>
              <a:rPr lang="en-GB" sz="6000" dirty="0"/>
              <a:t>Socio-ecological perspectives</a:t>
            </a:r>
          </a:p>
        </p:txBody>
      </p:sp>
    </p:spTree>
    <p:extLst>
      <p:ext uri="{BB962C8B-B14F-4D97-AF65-F5344CB8AC3E}">
        <p14:creationId xmlns:p14="http://schemas.microsoft.com/office/powerpoint/2010/main" val="320465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A65CC7-6ED1-8595-6090-A6B2832A41DC}"/>
              </a:ext>
            </a:extLst>
          </p:cNvPr>
          <p:cNvSpPr>
            <a:spLocks noGrp="1"/>
          </p:cNvSpPr>
          <p:nvPr>
            <p:ph idx="1"/>
          </p:nvPr>
        </p:nvSpPr>
        <p:spPr>
          <a:xfrm>
            <a:off x="838200" y="1390726"/>
            <a:ext cx="10870580" cy="5121585"/>
          </a:xfrm>
        </p:spPr>
        <p:txBody>
          <a:bodyPr>
            <a:normAutofit fontScale="92500"/>
          </a:bodyPr>
          <a:lstStyle/>
          <a:p>
            <a:pPr marL="0" indent="0">
              <a:buNone/>
            </a:pPr>
            <a:r>
              <a:rPr lang="en-GR" dirty="0"/>
              <a:t>Task design - the use of wicked problems – tasks that  intentionally embed dilemmas and value conflicts to mobilize students’ engagement with both the intellectual and practical dimensions of sustainability (Fred et al. 2025). </a:t>
            </a:r>
            <a:endParaRPr lang="en-GB" dirty="0"/>
          </a:p>
          <a:p>
            <a:pPr marL="0" indent="0">
              <a:buNone/>
            </a:pPr>
            <a:endParaRPr lang="en-GR" dirty="0"/>
          </a:p>
          <a:p>
            <a:pPr marL="0" indent="0">
              <a:buNone/>
            </a:pPr>
            <a:r>
              <a:rPr lang="en-GR" dirty="0"/>
              <a:t>Designing tasks that simultaneously promote mathematical inquiry and sustainability awareness is complex, involving tensions such as task openness and alignment with learners’ prior knowledge (Maass et al. 2023).</a:t>
            </a:r>
            <a:endParaRPr lang="en-GB" dirty="0"/>
          </a:p>
          <a:p>
            <a:pPr marL="0" indent="0">
              <a:buNone/>
            </a:pPr>
            <a:endParaRPr lang="en-GR" dirty="0"/>
          </a:p>
          <a:p>
            <a:pPr marL="0" indent="0">
              <a:buNone/>
            </a:pPr>
            <a:r>
              <a:rPr lang="en-GR" dirty="0"/>
              <a:t>Shifting from the individual to community, political, ethical and ecological contexts (Coles 2023) – what (work in cross-curricular groups) how (meta-practice of </a:t>
            </a:r>
            <a:r>
              <a:rPr lang="en-US" dirty="0"/>
              <a:t>communication with teachers so that their concerns are at the fore)- working towards dialogic ethics.</a:t>
            </a:r>
            <a:endParaRPr lang="en-GR" dirty="0"/>
          </a:p>
          <a:p>
            <a:pPr marL="0" indent="0">
              <a:buNone/>
            </a:pPr>
            <a:endParaRPr lang="en-GR" dirty="0"/>
          </a:p>
        </p:txBody>
      </p:sp>
      <p:sp>
        <p:nvSpPr>
          <p:cNvPr id="4" name="TextBox 3">
            <a:extLst>
              <a:ext uri="{FF2B5EF4-FFF2-40B4-BE49-F238E27FC236}">
                <a16:creationId xmlns:a16="http://schemas.microsoft.com/office/drawing/2014/main" id="{A637E418-AE8E-0638-E42B-1225BE726D2A}"/>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3: </a:t>
            </a:r>
          </a:p>
          <a:p>
            <a:pPr algn="ctr"/>
            <a:r>
              <a:rPr lang="en-GR" sz="2800" dirty="0"/>
              <a:t>Socio-ecological perspective in mathematics education</a:t>
            </a:r>
            <a:endParaRPr lang="en-GB" sz="2800" i="1" dirty="0"/>
          </a:p>
        </p:txBody>
      </p:sp>
    </p:spTree>
    <p:extLst>
      <p:ext uri="{BB962C8B-B14F-4D97-AF65-F5344CB8AC3E}">
        <p14:creationId xmlns:p14="http://schemas.microsoft.com/office/powerpoint/2010/main" val="4005313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6" name="Rectangle 1055">
            <a:extLst>
              <a:ext uri="{FF2B5EF4-FFF2-40B4-BE49-F238E27FC236}">
                <a16:creationId xmlns:a16="http://schemas.microsoft.com/office/drawing/2014/main" id="{2ABE1108-6423-4E53-85A1-81768304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67A736-AC18-04D8-CA67-65E77051909B}"/>
              </a:ext>
            </a:extLst>
          </p:cNvPr>
          <p:cNvSpPr>
            <a:spLocks noGrp="1"/>
          </p:cNvSpPr>
          <p:nvPr>
            <p:ph type="title"/>
          </p:nvPr>
        </p:nvSpPr>
        <p:spPr>
          <a:xfrm>
            <a:off x="4833366" y="543070"/>
            <a:ext cx="6870954" cy="1675626"/>
          </a:xfrm>
        </p:spPr>
        <p:txBody>
          <a:bodyPr>
            <a:normAutofit/>
          </a:bodyPr>
          <a:lstStyle/>
          <a:p>
            <a:pPr algn="ctr"/>
            <a:br>
              <a:rPr lang="en-GR" sz="2800" dirty="0"/>
            </a:br>
            <a:r>
              <a:rPr lang="en-GR" sz="2800" b="1" dirty="0"/>
              <a:t>Research on mathematics teaching and its complexity – A historical journey</a:t>
            </a:r>
            <a:br>
              <a:rPr lang="en-GR" sz="2800" dirty="0"/>
            </a:br>
            <a:endParaRPr lang="en-GR" sz="2800" dirty="0"/>
          </a:p>
        </p:txBody>
      </p:sp>
      <p:pic>
        <p:nvPicPr>
          <p:cNvPr id="4" name="Picture 2">
            <a:extLst>
              <a:ext uri="{FF2B5EF4-FFF2-40B4-BE49-F238E27FC236}">
                <a16:creationId xmlns:a16="http://schemas.microsoft.com/office/drawing/2014/main" id="{E5510975-2B5E-24FF-F5FD-E14F2C028D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597" r="3" b="3"/>
          <a:stretch>
            <a:fillRect/>
          </a:stretch>
        </p:blipFill>
        <p:spPr bwMode="auto">
          <a:xfrm>
            <a:off x="20" y="1"/>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ations in the math classroom">
            <a:extLst>
              <a:ext uri="{FF2B5EF4-FFF2-40B4-BE49-F238E27FC236}">
                <a16:creationId xmlns:a16="http://schemas.microsoft.com/office/drawing/2014/main" id="{0AE51F50-B2ED-9C4B-1377-D29B8052CC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0703" r="3" b="6262"/>
          <a:stretch>
            <a:fillRect/>
          </a:stretch>
        </p:blipFill>
        <p:spPr bwMode="auto">
          <a:xfrm>
            <a:off x="20" y="2342320"/>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C60F652-5C43-4D1B-5024-AEFD0FC1AE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9071" r="3" b="12315"/>
          <a:stretch>
            <a:fillRect/>
          </a:stretch>
        </p:blipFill>
        <p:spPr bwMode="auto">
          <a:xfrm>
            <a:off x="20" y="4693680"/>
            <a:ext cx="4187091" cy="2164321"/>
          </a:xfrm>
          <a:prstGeom prst="rect">
            <a:avLst/>
          </a:prstGeom>
          <a:noFill/>
          <a:extLst>
            <a:ext uri="{909E8E84-426E-40DD-AFC4-6F175D3DCCD1}">
              <a14:hiddenFill xmlns:a14="http://schemas.microsoft.com/office/drawing/2010/main">
                <a:solidFill>
                  <a:srgbClr val="FFFFFF"/>
                </a:solidFill>
              </a14:hiddenFill>
            </a:ext>
          </a:extLst>
        </p:spPr>
      </p:pic>
      <p:sp>
        <p:nvSpPr>
          <p:cNvPr id="1053" name="Content Placeholder 1052">
            <a:extLst>
              <a:ext uri="{FF2B5EF4-FFF2-40B4-BE49-F238E27FC236}">
                <a16:creationId xmlns:a16="http://schemas.microsoft.com/office/drawing/2014/main" id="{BA7E3C41-95C5-8E33-3DC3-8E815DB2F9EC}"/>
              </a:ext>
            </a:extLst>
          </p:cNvPr>
          <p:cNvSpPr>
            <a:spLocks noGrp="1"/>
          </p:cNvSpPr>
          <p:nvPr>
            <p:ph idx="1"/>
          </p:nvPr>
        </p:nvSpPr>
        <p:spPr>
          <a:xfrm>
            <a:off x="4833366" y="2295770"/>
            <a:ext cx="6870954" cy="3736507"/>
          </a:xfrm>
        </p:spPr>
        <p:txBody>
          <a:bodyPr>
            <a:normAutofit/>
          </a:bodyPr>
          <a:lstStyle/>
          <a:p>
            <a:r>
              <a:rPr lang="en-GR" dirty="0"/>
              <a:t>What are the characteristics of a mathematics classroom?</a:t>
            </a:r>
            <a:endParaRPr lang="en-GB" dirty="0"/>
          </a:p>
          <a:p>
            <a:endParaRPr lang="en-GR" dirty="0"/>
          </a:p>
          <a:p>
            <a:r>
              <a:rPr lang="en-GR" dirty="0"/>
              <a:t>What is the complexity of mathematics teaching</a:t>
            </a:r>
            <a:r>
              <a:rPr lang="en-GB" dirty="0"/>
              <a:t>?</a:t>
            </a:r>
          </a:p>
          <a:p>
            <a:endParaRPr lang="en-GR" dirty="0"/>
          </a:p>
          <a:p>
            <a:r>
              <a:rPr lang="en-GR" dirty="0"/>
              <a:t>Can we talk </a:t>
            </a:r>
            <a:r>
              <a:rPr lang="en-GB" dirty="0"/>
              <a:t>about</a:t>
            </a:r>
            <a:r>
              <a:rPr lang="en-GR" dirty="0"/>
              <a:t> one practice/activity of mathematics teaching?</a:t>
            </a:r>
          </a:p>
          <a:p>
            <a:pPr marL="0" indent="0">
              <a:buNone/>
            </a:pPr>
            <a:endParaRPr lang="en-US" sz="2000" dirty="0"/>
          </a:p>
        </p:txBody>
      </p:sp>
    </p:spTree>
    <p:extLst>
      <p:ext uri="{BB962C8B-B14F-4D97-AF65-F5344CB8AC3E}">
        <p14:creationId xmlns:p14="http://schemas.microsoft.com/office/powerpoint/2010/main" val="35485941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745A42-BF90-1B72-DB8F-FAC3050DF1E2}"/>
              </a:ext>
            </a:extLst>
          </p:cNvPr>
          <p:cNvSpPr>
            <a:spLocks noGrp="1"/>
          </p:cNvSpPr>
          <p:nvPr>
            <p:ph idx="1"/>
          </p:nvPr>
        </p:nvSpPr>
        <p:spPr>
          <a:xfrm>
            <a:off x="838200" y="1621321"/>
            <a:ext cx="10515600" cy="4351338"/>
          </a:xfrm>
        </p:spPr>
        <p:txBody>
          <a:bodyPr>
            <a:normAutofit fontScale="92500" lnSpcReduction="10000"/>
          </a:bodyPr>
          <a:lstStyle/>
          <a:p>
            <a:pPr marL="0" indent="0">
              <a:buNone/>
            </a:pPr>
            <a:r>
              <a:rPr lang="en-GR" sz="2400" dirty="0"/>
              <a:t>(Potari, Triantafillou, Psycharis, submitted)</a:t>
            </a:r>
            <a:endParaRPr lang="en-GB" sz="2400" dirty="0"/>
          </a:p>
          <a:p>
            <a:pPr marL="0" indent="0">
              <a:buNone/>
            </a:pPr>
            <a:endParaRPr lang="el-GR" dirty="0"/>
          </a:p>
          <a:p>
            <a:r>
              <a:rPr lang="en-US" dirty="0"/>
              <a:t>Rationale:</a:t>
            </a:r>
            <a:br>
              <a:rPr lang="en-US" dirty="0"/>
            </a:br>
            <a:r>
              <a:rPr lang="en-US" dirty="0"/>
              <a:t>Linking research with socio-ecological perspectives and teaching practice  focusing on the MTE and on the PTs</a:t>
            </a:r>
          </a:p>
          <a:p>
            <a:pPr marL="0" indent="0">
              <a:buNone/>
            </a:pPr>
            <a:endParaRPr lang="en-US" dirty="0"/>
          </a:p>
          <a:p>
            <a:r>
              <a:rPr lang="en-US" dirty="0"/>
              <a:t>Research questions:</a:t>
            </a:r>
          </a:p>
          <a:p>
            <a:pPr lvl="1">
              <a:buFontTx/>
              <a:buChar char="-"/>
            </a:pPr>
            <a:r>
              <a:rPr lang="en-GR" sz="2800" dirty="0"/>
              <a:t>How does the MTE integrate socio-ecological dimensions into a mathematics teacher education course?</a:t>
            </a:r>
          </a:p>
          <a:p>
            <a:pPr marL="457200" lvl="1" indent="0">
              <a:buNone/>
            </a:pPr>
            <a:r>
              <a:rPr lang="en-GB" sz="2800" dirty="0"/>
              <a:t>- </a:t>
            </a:r>
            <a:r>
              <a:rPr lang="en-GR" sz="2800" dirty="0"/>
              <a:t>How do the PTs consider the integration of socio-ecological and mathematical dimensions in their research reports?</a:t>
            </a:r>
          </a:p>
          <a:p>
            <a:pPr marL="0" indent="0">
              <a:buNone/>
            </a:pPr>
            <a:endParaRPr lang="en-GR" dirty="0"/>
          </a:p>
        </p:txBody>
      </p:sp>
      <p:sp>
        <p:nvSpPr>
          <p:cNvPr id="4" name="TextBox 3">
            <a:extLst>
              <a:ext uri="{FF2B5EF4-FFF2-40B4-BE49-F238E27FC236}">
                <a16:creationId xmlns:a16="http://schemas.microsoft.com/office/drawing/2014/main" id="{4DDBE772-8ABC-F83B-361F-29D53029EFCF}"/>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3: </a:t>
            </a:r>
          </a:p>
          <a:p>
            <a:pPr algn="ctr"/>
            <a:r>
              <a:rPr lang="en-GR" sz="2800" dirty="0"/>
              <a:t>Socio-ecological issues in mathematics teacher education</a:t>
            </a:r>
            <a:endParaRPr lang="en-GB" sz="2800" i="1" dirty="0"/>
          </a:p>
        </p:txBody>
      </p:sp>
    </p:spTree>
    <p:extLst>
      <p:ext uri="{BB962C8B-B14F-4D97-AF65-F5344CB8AC3E}">
        <p14:creationId xmlns:p14="http://schemas.microsoft.com/office/powerpoint/2010/main" val="3171271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CA2868-5C4A-9505-001D-09104F89278E}"/>
              </a:ext>
            </a:extLst>
          </p:cNvPr>
          <p:cNvSpPr>
            <a:spLocks noGrp="1"/>
          </p:cNvSpPr>
          <p:nvPr>
            <p:ph idx="1"/>
          </p:nvPr>
        </p:nvSpPr>
        <p:spPr>
          <a:xfrm>
            <a:off x="838200" y="1937137"/>
            <a:ext cx="10515600" cy="4351338"/>
          </a:xfrm>
        </p:spPr>
        <p:txBody>
          <a:bodyPr>
            <a:normAutofit/>
          </a:bodyPr>
          <a:lstStyle/>
          <a:p>
            <a:r>
              <a:rPr lang="en-GR" dirty="0"/>
              <a:t>A master’s course on ‘Teaching and learning mathematics through problem-solving processes’ where the research and the practice based perspectives are interwoven.</a:t>
            </a:r>
          </a:p>
          <a:p>
            <a:r>
              <a:rPr lang="en-GR" dirty="0"/>
              <a:t>Mathematics curriculum in Greece does not include modelling tasks, authentic situations and project work allowing students for mathematical and scientific inquiry</a:t>
            </a:r>
          </a:p>
          <a:p>
            <a:r>
              <a:rPr lang="en-GR" dirty="0"/>
              <a:t>The Mathematics teacher educator (MTE) in this course has the research expertise on mathematics in out of school settings, on modelling of authentic situations and the last years on socio-scientific issues</a:t>
            </a:r>
          </a:p>
        </p:txBody>
      </p:sp>
      <p:sp>
        <p:nvSpPr>
          <p:cNvPr id="4" name="TextBox 3">
            <a:extLst>
              <a:ext uri="{FF2B5EF4-FFF2-40B4-BE49-F238E27FC236}">
                <a16:creationId xmlns:a16="http://schemas.microsoft.com/office/drawing/2014/main" id="{16B13785-07C3-5AFD-9C3F-0586E12567F9}"/>
              </a:ext>
            </a:extLst>
          </p:cNvPr>
          <p:cNvSpPr txBox="1"/>
          <p:nvPr/>
        </p:nvSpPr>
        <p:spPr>
          <a:xfrm>
            <a:off x="0" y="0"/>
            <a:ext cx="12192000" cy="1384995"/>
          </a:xfrm>
          <a:prstGeom prst="rect">
            <a:avLst/>
          </a:prstGeom>
          <a:solidFill>
            <a:schemeClr val="accent2">
              <a:lumMod val="40000"/>
              <a:lumOff val="60000"/>
            </a:schemeClr>
          </a:solidFill>
        </p:spPr>
        <p:txBody>
          <a:bodyPr wrap="square" rtlCol="0">
            <a:spAutoFit/>
          </a:bodyPr>
          <a:lstStyle/>
          <a:p>
            <a:pPr algn="ctr"/>
            <a:r>
              <a:rPr lang="en-GB" sz="2800" b="1" dirty="0"/>
              <a:t>Example 3: </a:t>
            </a:r>
          </a:p>
          <a:p>
            <a:pPr algn="ctr"/>
            <a:r>
              <a:rPr lang="en-GR" sz="2800" dirty="0"/>
              <a:t>Socio-ecological issues in mathematics teacher education: </a:t>
            </a:r>
            <a:br>
              <a:rPr lang="en-GB" sz="2800" dirty="0"/>
            </a:br>
            <a:r>
              <a:rPr lang="en-GR" sz="2800" i="1" dirty="0"/>
              <a:t>Context of the study</a:t>
            </a:r>
            <a:endParaRPr lang="en-GB" sz="2800" i="1" dirty="0"/>
          </a:p>
        </p:txBody>
      </p:sp>
    </p:spTree>
    <p:extLst>
      <p:ext uri="{BB962C8B-B14F-4D97-AF65-F5344CB8AC3E}">
        <p14:creationId xmlns:p14="http://schemas.microsoft.com/office/powerpoint/2010/main" val="358586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76929A-199D-412F-D0F5-076A02ADA8F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3B6302-0126-B31B-3032-7C1E89FA9180}"/>
              </a:ext>
            </a:extLst>
          </p:cNvPr>
          <p:cNvSpPr>
            <a:spLocks noGrp="1"/>
          </p:cNvSpPr>
          <p:nvPr>
            <p:ph idx="1"/>
          </p:nvPr>
        </p:nvSpPr>
        <p:spPr>
          <a:xfrm>
            <a:off x="368919" y="1491087"/>
            <a:ext cx="11454162" cy="5099283"/>
          </a:xfrm>
        </p:spPr>
        <p:txBody>
          <a:bodyPr>
            <a:normAutofit fontScale="85000" lnSpcReduction="10000"/>
          </a:bodyPr>
          <a:lstStyle/>
          <a:p>
            <a:r>
              <a:rPr lang="en-US" dirty="0"/>
              <a:t>Modifying the course to include a part of socio-ecological perspectives in mathematics education</a:t>
            </a:r>
          </a:p>
          <a:p>
            <a:r>
              <a:rPr lang="en-US" dirty="0"/>
              <a:t>Designing and adapting tasks related to socio-ecological issues at global and local level to be mathematically challenging and to promote socio-ecological awareness</a:t>
            </a:r>
          </a:p>
          <a:p>
            <a:r>
              <a:rPr lang="en-US" dirty="0"/>
              <a:t>Several enactment actions</a:t>
            </a:r>
          </a:p>
          <a:p>
            <a:pPr marL="457200" lvl="1" indent="0">
              <a:buNone/>
            </a:pPr>
            <a:r>
              <a:rPr lang="en-US" dirty="0"/>
              <a:t>- </a:t>
            </a:r>
            <a:r>
              <a:rPr lang="en-US" sz="2600" dirty="0"/>
              <a:t>Linking theory and research (e.g. discussion of the extended modelling cycle of Mass et al. 2019). Asking questions to promote reflections </a:t>
            </a:r>
            <a:endParaRPr lang="el-GR" sz="2600" dirty="0"/>
          </a:p>
          <a:p>
            <a:pPr marL="457200" lvl="1" indent="0">
              <a:buNone/>
            </a:pPr>
            <a:r>
              <a:rPr lang="en-GB" sz="2600" dirty="0"/>
              <a:t>- </a:t>
            </a:r>
            <a:r>
              <a:rPr lang="en-GR" sz="2600" dirty="0"/>
              <a:t>Employing key actions to highlight ways of linking mathematics and socio-ecological issues</a:t>
            </a:r>
            <a:r>
              <a:rPr lang="el-GR" sz="2600" dirty="0"/>
              <a:t> (</a:t>
            </a:r>
            <a:r>
              <a:rPr lang="en-US" sz="2600" dirty="0"/>
              <a:t>representations, analysis, problem solving, inquiry questions (mathematical, scientific, socio-ecological)</a:t>
            </a:r>
          </a:p>
          <a:p>
            <a:pPr marL="457200" lvl="1" indent="0">
              <a:buNone/>
            </a:pPr>
            <a:r>
              <a:rPr lang="en-GB" sz="2600" dirty="0"/>
              <a:t>- </a:t>
            </a:r>
            <a:r>
              <a:rPr lang="en-GR" sz="2600" dirty="0"/>
              <a:t>Supporting PTs’ decision-making in task selection for classroom teaching</a:t>
            </a:r>
          </a:p>
          <a:p>
            <a:pPr marL="457200" lvl="1" indent="0">
              <a:buNone/>
            </a:pPr>
            <a:r>
              <a:rPr lang="en-GB" sz="2600" dirty="0"/>
              <a:t>- </a:t>
            </a:r>
            <a:r>
              <a:rPr lang="en-GR" sz="2600" dirty="0"/>
              <a:t>Providing a repository of tasks related to socio-ecological issues</a:t>
            </a:r>
          </a:p>
          <a:p>
            <a:pPr marL="457200" lvl="1" indent="0">
              <a:buNone/>
            </a:pPr>
            <a:r>
              <a:rPr lang="en-GB" sz="2600" dirty="0"/>
              <a:t>- </a:t>
            </a:r>
            <a:r>
              <a:rPr lang="en-GR" sz="2600" dirty="0"/>
              <a:t>Asking PTs to transform typical curriculum tasks to address socio-ecological issues</a:t>
            </a:r>
          </a:p>
          <a:p>
            <a:pPr marL="457200" lvl="1" indent="0">
              <a:buNone/>
            </a:pPr>
            <a:r>
              <a:rPr lang="en-GB" sz="2600" dirty="0"/>
              <a:t>- </a:t>
            </a:r>
            <a:r>
              <a:rPr lang="en-GR" sz="2600" dirty="0"/>
              <a:t>Asking PTs to design and enact a lesson addressing socio-ecological issues and analyse students’ work producing a research report</a:t>
            </a:r>
          </a:p>
          <a:p>
            <a:pPr lvl="1"/>
            <a:endParaRPr lang="en-GR" dirty="0"/>
          </a:p>
          <a:p>
            <a:pPr lvl="1"/>
            <a:endParaRPr lang="en-GR" dirty="0"/>
          </a:p>
          <a:p>
            <a:pPr lvl="1"/>
            <a:endParaRPr lang="en-US" dirty="0"/>
          </a:p>
          <a:p>
            <a:endParaRPr lang="en-GR" dirty="0"/>
          </a:p>
        </p:txBody>
      </p:sp>
      <p:sp>
        <p:nvSpPr>
          <p:cNvPr id="4" name="TextBox 3">
            <a:extLst>
              <a:ext uri="{FF2B5EF4-FFF2-40B4-BE49-F238E27FC236}">
                <a16:creationId xmlns:a16="http://schemas.microsoft.com/office/drawing/2014/main" id="{E6664BAD-C995-78E7-3EC9-9DBD7050F1EB}"/>
              </a:ext>
            </a:extLst>
          </p:cNvPr>
          <p:cNvSpPr txBox="1"/>
          <p:nvPr/>
        </p:nvSpPr>
        <p:spPr>
          <a:xfrm>
            <a:off x="0" y="0"/>
            <a:ext cx="12192000" cy="1384995"/>
          </a:xfrm>
          <a:prstGeom prst="rect">
            <a:avLst/>
          </a:prstGeom>
          <a:solidFill>
            <a:schemeClr val="accent2">
              <a:lumMod val="40000"/>
              <a:lumOff val="60000"/>
            </a:schemeClr>
          </a:solidFill>
        </p:spPr>
        <p:txBody>
          <a:bodyPr wrap="square" rtlCol="0">
            <a:spAutoFit/>
          </a:bodyPr>
          <a:lstStyle/>
          <a:p>
            <a:pPr algn="ctr"/>
            <a:r>
              <a:rPr lang="en-GB" sz="2800" b="1" dirty="0"/>
              <a:t>Example 3: </a:t>
            </a:r>
          </a:p>
          <a:p>
            <a:pPr algn="ctr"/>
            <a:r>
              <a:rPr lang="en-GR" sz="2800" dirty="0"/>
              <a:t>Socio-ecological issues in mathematics teacher education: </a:t>
            </a:r>
            <a:br>
              <a:rPr lang="en-GB" sz="2800" dirty="0"/>
            </a:br>
            <a:r>
              <a:rPr lang="el-GR" sz="2800" i="1" dirty="0"/>
              <a:t>ΜΤΕ</a:t>
            </a:r>
            <a:r>
              <a:rPr lang="en-US" sz="2800" i="1" dirty="0"/>
              <a:t>’s teacher education practices</a:t>
            </a:r>
            <a:endParaRPr lang="en-GB" sz="2800" i="1" dirty="0"/>
          </a:p>
        </p:txBody>
      </p:sp>
    </p:spTree>
    <p:extLst>
      <p:ext uri="{BB962C8B-B14F-4D97-AF65-F5344CB8AC3E}">
        <p14:creationId xmlns:p14="http://schemas.microsoft.com/office/powerpoint/2010/main" val="19022116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F35DB090-93B5-4581-8D71-BB3839684B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0DE92DF-4769-4DE9-93FD-EE312718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9619"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bg2">
              <a:alpha val="50000"/>
            </a:schemeClr>
          </a:solidFill>
          <a:ln w="32707" cap="flat">
            <a:noFill/>
            <a:prstDash val="solid"/>
            <a:miter/>
          </a:ln>
        </p:spPr>
        <p:txBody>
          <a:bodyPr wrap="square" rtlCol="0" anchor="ctr">
            <a:noAutofit/>
          </a:bodyPr>
          <a:lstStyle/>
          <a:p>
            <a:endParaRPr lang="en-US">
              <a:solidFill>
                <a:schemeClr val="tx1"/>
              </a:solidFill>
            </a:endParaRPr>
          </a:p>
        </p:txBody>
      </p:sp>
      <p:sp>
        <p:nvSpPr>
          <p:cNvPr id="3" name="Content Placeholder 2">
            <a:extLst>
              <a:ext uri="{FF2B5EF4-FFF2-40B4-BE49-F238E27FC236}">
                <a16:creationId xmlns:a16="http://schemas.microsoft.com/office/drawing/2014/main" id="{302CE30A-68B8-A4DF-2961-83B81C995E8F}"/>
              </a:ext>
            </a:extLst>
          </p:cNvPr>
          <p:cNvSpPr>
            <a:spLocks noGrp="1"/>
          </p:cNvSpPr>
          <p:nvPr>
            <p:ph idx="1"/>
          </p:nvPr>
        </p:nvSpPr>
        <p:spPr>
          <a:xfrm>
            <a:off x="838200" y="1503123"/>
            <a:ext cx="5846715" cy="5253277"/>
          </a:xfrm>
        </p:spPr>
        <p:txBody>
          <a:bodyPr vert="horz" lIns="91440" tIns="45720" rIns="91440" bIns="45720" rtlCol="0">
            <a:noAutofit/>
          </a:bodyPr>
          <a:lstStyle/>
          <a:p>
            <a:pPr>
              <a:buFontTx/>
              <a:buChar char="-"/>
            </a:pPr>
            <a:r>
              <a:rPr lang="en-US" sz="2400" dirty="0"/>
              <a:t>Analyzing </a:t>
            </a:r>
            <a:r>
              <a:rPr lang="en-US" sz="2400" dirty="0" err="1"/>
              <a:t>PTs’</a:t>
            </a:r>
            <a:r>
              <a:rPr lang="en-US" sz="2400" dirty="0"/>
              <a:t> research reports</a:t>
            </a:r>
          </a:p>
          <a:p>
            <a:pPr lvl="1"/>
            <a:r>
              <a:rPr lang="en-US" dirty="0"/>
              <a:t>(PT1) Problem posing in authentic situation (microplastics and pollution)</a:t>
            </a:r>
          </a:p>
          <a:p>
            <a:pPr lvl="1"/>
            <a:r>
              <a:rPr lang="en-US" dirty="0"/>
              <a:t>(PT2) Modelling activity (life in polluted lakes)</a:t>
            </a:r>
          </a:p>
          <a:p>
            <a:pPr lvl="1"/>
            <a:r>
              <a:rPr lang="en-US" dirty="0"/>
              <a:t>(PT3) Debate on deforestation </a:t>
            </a:r>
          </a:p>
          <a:p>
            <a:pPr marL="0" indent="0">
              <a:buNone/>
            </a:pPr>
            <a:r>
              <a:rPr lang="en-US" sz="2400" dirty="0"/>
              <a:t>- Different degrees of interplay of  mathematical activity and socio-ecological awareness </a:t>
            </a:r>
          </a:p>
          <a:p>
            <a:pPr lvl="1"/>
            <a:r>
              <a:rPr lang="en-US" dirty="0"/>
              <a:t>different paths on interplay</a:t>
            </a:r>
          </a:p>
          <a:p>
            <a:pPr lvl="1"/>
            <a:r>
              <a:rPr lang="en-US" dirty="0"/>
              <a:t>mathematics implicit or explicit  (concepts and processes)</a:t>
            </a:r>
          </a:p>
          <a:p>
            <a:pPr lvl="1"/>
            <a:r>
              <a:rPr lang="en-US" dirty="0"/>
              <a:t>Justifications/purposes</a:t>
            </a:r>
          </a:p>
          <a:p>
            <a:pPr lvl="1"/>
            <a:endParaRPr lang="en-US" dirty="0"/>
          </a:p>
        </p:txBody>
      </p:sp>
      <p:pic>
        <p:nvPicPr>
          <p:cNvPr id="7" name="Picture 6">
            <a:extLst>
              <a:ext uri="{FF2B5EF4-FFF2-40B4-BE49-F238E27FC236}">
                <a16:creationId xmlns:a16="http://schemas.microsoft.com/office/drawing/2014/main" id="{255E293F-6ADF-8A97-DEF8-4FFB2AB347E3}"/>
              </a:ext>
            </a:extLst>
          </p:cNvPr>
          <p:cNvPicPr>
            <a:picLocks noChangeAspect="1"/>
          </p:cNvPicPr>
          <p:nvPr/>
        </p:nvPicPr>
        <p:blipFill>
          <a:blip r:embed="rId3"/>
          <a:stretch>
            <a:fillRect/>
          </a:stretch>
        </p:blipFill>
        <p:spPr>
          <a:xfrm>
            <a:off x="7928486" y="1384995"/>
            <a:ext cx="2964059" cy="3254777"/>
          </a:xfrm>
          <a:prstGeom prst="rect">
            <a:avLst/>
          </a:prstGeom>
        </p:spPr>
      </p:pic>
      <p:pic>
        <p:nvPicPr>
          <p:cNvPr id="6" name="Picture 5">
            <a:extLst>
              <a:ext uri="{FF2B5EF4-FFF2-40B4-BE49-F238E27FC236}">
                <a16:creationId xmlns:a16="http://schemas.microsoft.com/office/drawing/2014/main" id="{F5465D54-694D-2A5B-C8A6-D7BD01677DE4}"/>
              </a:ext>
            </a:extLst>
          </p:cNvPr>
          <p:cNvPicPr>
            <a:picLocks noChangeAspect="1"/>
          </p:cNvPicPr>
          <p:nvPr/>
        </p:nvPicPr>
        <p:blipFill>
          <a:blip r:embed="rId4"/>
          <a:stretch>
            <a:fillRect/>
          </a:stretch>
        </p:blipFill>
        <p:spPr>
          <a:xfrm>
            <a:off x="7523115" y="4556577"/>
            <a:ext cx="3830685" cy="2360487"/>
          </a:xfrm>
          <a:prstGeom prst="rect">
            <a:avLst/>
          </a:prstGeom>
        </p:spPr>
      </p:pic>
      <p:sp>
        <p:nvSpPr>
          <p:cNvPr id="11" name="TextBox 10">
            <a:extLst>
              <a:ext uri="{FF2B5EF4-FFF2-40B4-BE49-F238E27FC236}">
                <a16:creationId xmlns:a16="http://schemas.microsoft.com/office/drawing/2014/main" id="{93EB010C-26E0-1DBF-5D7D-316EB25741A9}"/>
              </a:ext>
            </a:extLst>
          </p:cNvPr>
          <p:cNvSpPr txBox="1"/>
          <p:nvPr/>
        </p:nvSpPr>
        <p:spPr>
          <a:xfrm>
            <a:off x="0" y="0"/>
            <a:ext cx="12192000" cy="1384995"/>
          </a:xfrm>
          <a:prstGeom prst="rect">
            <a:avLst/>
          </a:prstGeom>
          <a:solidFill>
            <a:schemeClr val="accent2">
              <a:lumMod val="40000"/>
              <a:lumOff val="60000"/>
            </a:schemeClr>
          </a:solidFill>
        </p:spPr>
        <p:txBody>
          <a:bodyPr wrap="square" rtlCol="0">
            <a:spAutoFit/>
          </a:bodyPr>
          <a:lstStyle/>
          <a:p>
            <a:pPr algn="ctr"/>
            <a:r>
              <a:rPr lang="en-GB" sz="2800" b="1" dirty="0"/>
              <a:t>Example 3: </a:t>
            </a:r>
          </a:p>
          <a:p>
            <a:pPr algn="ctr"/>
            <a:r>
              <a:rPr lang="en-GR" sz="2800" dirty="0"/>
              <a:t>Socio-ecological issues in mathematics teacher education: </a:t>
            </a:r>
            <a:br>
              <a:rPr lang="en-GB" sz="2800" dirty="0"/>
            </a:br>
            <a:r>
              <a:rPr lang="en-US" sz="2800" i="1" dirty="0"/>
              <a:t>Prospective teachers’ designs and enactment</a:t>
            </a:r>
            <a:endParaRPr lang="en-GB" sz="2800" i="1" dirty="0"/>
          </a:p>
        </p:txBody>
      </p:sp>
    </p:spTree>
    <p:extLst>
      <p:ext uri="{BB962C8B-B14F-4D97-AF65-F5344CB8AC3E}">
        <p14:creationId xmlns:p14="http://schemas.microsoft.com/office/powerpoint/2010/main" val="29569089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16D748-3E9C-9EE0-0685-E9769958E94B}"/>
              </a:ext>
            </a:extLst>
          </p:cNvPr>
          <p:cNvSpPr>
            <a:spLocks noGrp="1"/>
          </p:cNvSpPr>
          <p:nvPr>
            <p:ph idx="1"/>
          </p:nvPr>
        </p:nvSpPr>
        <p:spPr>
          <a:xfrm>
            <a:off x="615175" y="1500864"/>
            <a:ext cx="10948639" cy="4899935"/>
          </a:xfrm>
        </p:spPr>
        <p:txBody>
          <a:bodyPr>
            <a:normAutofit fontScale="92500" lnSpcReduction="20000"/>
          </a:bodyPr>
          <a:lstStyle/>
          <a:p>
            <a:r>
              <a:rPr lang="en-GR" dirty="0"/>
              <a:t>MTEs need to support PTs to identify links between teaching practice and the current research findings in the mathematics education research community as a meta-perspective of their own learning (Coles, 2023). </a:t>
            </a:r>
            <a:endParaRPr lang="en-GB" dirty="0"/>
          </a:p>
          <a:p>
            <a:endParaRPr lang="en-GR" dirty="0"/>
          </a:p>
          <a:p>
            <a:r>
              <a:rPr lang="en-GR" dirty="0"/>
              <a:t>PTs were free to choose a socio-ecological phenomenon, design and enact their own task and present their teaching intervention in a typical research report format. </a:t>
            </a:r>
            <a:endParaRPr lang="en-GB" dirty="0"/>
          </a:p>
          <a:p>
            <a:pPr marL="0" indent="0">
              <a:buNone/>
            </a:pPr>
            <a:endParaRPr lang="en-GR" dirty="0"/>
          </a:p>
          <a:p>
            <a:r>
              <a:rPr lang="en-GR" dirty="0"/>
              <a:t>Teaching practice: joint activity between students and teachers embedding socio-political issues</a:t>
            </a:r>
            <a:endParaRPr lang="en-GB" dirty="0"/>
          </a:p>
          <a:p>
            <a:pPr marL="0" indent="0">
              <a:buNone/>
            </a:pPr>
            <a:endParaRPr lang="en-GR" dirty="0"/>
          </a:p>
          <a:p>
            <a:r>
              <a:rPr lang="en-GB" dirty="0"/>
              <a:t>Teacher education practice: </a:t>
            </a:r>
            <a:r>
              <a:rPr lang="en-GR" dirty="0"/>
              <a:t>Designing and reflecting based on research as a way of justification and analysis of the teaching practice</a:t>
            </a:r>
          </a:p>
          <a:p>
            <a:endParaRPr lang="en-GR" dirty="0"/>
          </a:p>
        </p:txBody>
      </p:sp>
      <p:sp>
        <p:nvSpPr>
          <p:cNvPr id="4" name="TextBox 3">
            <a:extLst>
              <a:ext uri="{FF2B5EF4-FFF2-40B4-BE49-F238E27FC236}">
                <a16:creationId xmlns:a16="http://schemas.microsoft.com/office/drawing/2014/main" id="{7D36458D-A269-A91C-0740-A481DF1A97C3}"/>
              </a:ext>
            </a:extLst>
          </p:cNvPr>
          <p:cNvSpPr txBox="1"/>
          <p:nvPr/>
        </p:nvSpPr>
        <p:spPr>
          <a:xfrm>
            <a:off x="0" y="0"/>
            <a:ext cx="12192000" cy="954107"/>
          </a:xfrm>
          <a:prstGeom prst="rect">
            <a:avLst/>
          </a:prstGeom>
          <a:solidFill>
            <a:schemeClr val="accent2">
              <a:lumMod val="40000"/>
              <a:lumOff val="60000"/>
            </a:schemeClr>
          </a:solidFill>
        </p:spPr>
        <p:txBody>
          <a:bodyPr wrap="square" rtlCol="0">
            <a:spAutoFit/>
          </a:bodyPr>
          <a:lstStyle/>
          <a:p>
            <a:pPr algn="ctr"/>
            <a:r>
              <a:rPr lang="en-GB" sz="2800" b="1" dirty="0"/>
              <a:t>Example 3: </a:t>
            </a:r>
          </a:p>
          <a:p>
            <a:pPr algn="ctr"/>
            <a:r>
              <a:rPr lang="en-GR" sz="2800" dirty="0"/>
              <a:t>Socio-ecological issues in mathematics teacher education</a:t>
            </a:r>
            <a:endParaRPr lang="en-GB" sz="2800" i="1" dirty="0"/>
          </a:p>
        </p:txBody>
      </p:sp>
    </p:spTree>
    <p:extLst>
      <p:ext uri="{BB962C8B-B14F-4D97-AF65-F5344CB8AC3E}">
        <p14:creationId xmlns:p14="http://schemas.microsoft.com/office/powerpoint/2010/main" val="11416702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67BD1-FB2C-2040-268F-C5CB7E1EAB37}"/>
              </a:ext>
            </a:extLst>
          </p:cNvPr>
          <p:cNvSpPr>
            <a:spLocks noGrp="1"/>
          </p:cNvSpPr>
          <p:nvPr>
            <p:ph type="title"/>
          </p:nvPr>
        </p:nvSpPr>
        <p:spPr>
          <a:xfrm>
            <a:off x="152685" y="-87682"/>
            <a:ext cx="10305081" cy="1100993"/>
          </a:xfrm>
        </p:spPr>
        <p:txBody>
          <a:bodyPr>
            <a:normAutofit/>
          </a:bodyPr>
          <a:lstStyle/>
          <a:p>
            <a:r>
              <a:rPr lang="en-GR" sz="2800" b="1" dirty="0"/>
              <a:t>In</a:t>
            </a:r>
            <a:r>
              <a:rPr lang="en-GB" sz="2800" b="1" dirty="0"/>
              <a:t>t</a:t>
            </a:r>
            <a:r>
              <a:rPr lang="en-GR" sz="2800" b="1" dirty="0"/>
              <a:t>errelations of different layers of practice (classroom, working with teachers, didacticians/researchers)</a:t>
            </a:r>
          </a:p>
        </p:txBody>
      </p:sp>
      <p:pic>
        <p:nvPicPr>
          <p:cNvPr id="4" name="Content Placeholder 3" descr="Diagram of a diagram of mathematics&#10;&#10;AI-generated content may be incorrect.">
            <a:extLst>
              <a:ext uri="{FF2B5EF4-FFF2-40B4-BE49-F238E27FC236}">
                <a16:creationId xmlns:a16="http://schemas.microsoft.com/office/drawing/2014/main" id="{8A47D88B-076D-A91B-7C44-970862F2911C}"/>
              </a:ext>
              <a:ext uri="{C183D7F6-B498-43B3-948B-1728B52AA6E4}">
                <adec:decorative xmlns:adec="http://schemas.microsoft.com/office/drawing/2017/decorative" val="0"/>
              </a:ext>
            </a:extLst>
          </p:cNvPr>
          <p:cNvPicPr>
            <a:picLocks noGrp="1" noChangeAspect="1"/>
          </p:cNvPicPr>
          <p:nvPr>
            <p:ph idx="1"/>
          </p:nvPr>
        </p:nvPicPr>
        <p:blipFill>
          <a:blip r:embed="rId2"/>
          <a:stretch>
            <a:fillRect/>
          </a:stretch>
        </p:blipFill>
        <p:spPr>
          <a:xfrm>
            <a:off x="6096000" y="795415"/>
            <a:ext cx="5943315" cy="3068368"/>
          </a:xfrm>
          <a:prstGeom prst="rect">
            <a:avLst/>
          </a:prstGeom>
        </p:spPr>
      </p:pic>
      <p:pic>
        <p:nvPicPr>
          <p:cNvPr id="5" name="Picture 4">
            <a:extLst>
              <a:ext uri="{FF2B5EF4-FFF2-40B4-BE49-F238E27FC236}">
                <a16:creationId xmlns:a16="http://schemas.microsoft.com/office/drawing/2014/main" id="{369166BC-3F81-FC4F-D5BB-6A7381F6ACBF}"/>
              </a:ext>
            </a:extLst>
          </p:cNvPr>
          <p:cNvPicPr>
            <a:picLocks noChangeAspect="1"/>
          </p:cNvPicPr>
          <p:nvPr/>
        </p:nvPicPr>
        <p:blipFill>
          <a:blip r:embed="rId3"/>
          <a:stretch>
            <a:fillRect/>
          </a:stretch>
        </p:blipFill>
        <p:spPr>
          <a:xfrm>
            <a:off x="472555" y="930471"/>
            <a:ext cx="4041895" cy="3078297"/>
          </a:xfrm>
          <a:prstGeom prst="rect">
            <a:avLst/>
          </a:prstGeom>
        </p:spPr>
      </p:pic>
      <p:pic>
        <p:nvPicPr>
          <p:cNvPr id="6" name="Picture 5">
            <a:extLst>
              <a:ext uri="{FF2B5EF4-FFF2-40B4-BE49-F238E27FC236}">
                <a16:creationId xmlns:a16="http://schemas.microsoft.com/office/drawing/2014/main" id="{419AD998-572A-BEE7-1274-1B04E4804CE9}"/>
              </a:ext>
            </a:extLst>
          </p:cNvPr>
          <p:cNvPicPr>
            <a:picLocks noChangeAspect="1"/>
          </p:cNvPicPr>
          <p:nvPr/>
        </p:nvPicPr>
        <p:blipFill>
          <a:blip r:embed="rId4"/>
          <a:stretch>
            <a:fillRect/>
          </a:stretch>
        </p:blipFill>
        <p:spPr>
          <a:xfrm>
            <a:off x="3757975" y="3922326"/>
            <a:ext cx="4676049" cy="2849232"/>
          </a:xfrm>
          <a:prstGeom prst="rect">
            <a:avLst/>
          </a:prstGeom>
        </p:spPr>
      </p:pic>
      <p:sp>
        <p:nvSpPr>
          <p:cNvPr id="3" name="TextBox 2">
            <a:extLst>
              <a:ext uri="{FF2B5EF4-FFF2-40B4-BE49-F238E27FC236}">
                <a16:creationId xmlns:a16="http://schemas.microsoft.com/office/drawing/2014/main" id="{700B6E39-1623-19A2-C1E5-6B95669C7510}"/>
              </a:ext>
            </a:extLst>
          </p:cNvPr>
          <p:cNvSpPr txBox="1"/>
          <p:nvPr/>
        </p:nvSpPr>
        <p:spPr>
          <a:xfrm>
            <a:off x="9860636" y="2782669"/>
            <a:ext cx="2433743" cy="646331"/>
          </a:xfrm>
          <a:prstGeom prst="rect">
            <a:avLst/>
          </a:prstGeom>
          <a:noFill/>
        </p:spPr>
        <p:txBody>
          <a:bodyPr wrap="none" rtlCol="0">
            <a:spAutoFit/>
          </a:bodyPr>
          <a:lstStyle/>
          <a:p>
            <a:r>
              <a:rPr lang="en-GB" b="1" dirty="0"/>
              <a:t>G</a:t>
            </a:r>
            <a:r>
              <a:rPr lang="en-GB" b="1" i="1" dirty="0"/>
              <a:t>ó</a:t>
            </a:r>
            <a:r>
              <a:rPr lang="en-GB" b="1" dirty="0"/>
              <a:t>mez-Chac</a:t>
            </a:r>
            <a:r>
              <a:rPr lang="en-GB" b="1" i="1" dirty="0"/>
              <a:t>ó</a:t>
            </a:r>
            <a:r>
              <a:rPr lang="en-GB" b="1" dirty="0"/>
              <a:t>n et al. </a:t>
            </a:r>
          </a:p>
          <a:p>
            <a:r>
              <a:rPr lang="en-GB" b="1" dirty="0"/>
              <a:t>(2021, p.21)</a:t>
            </a:r>
          </a:p>
        </p:txBody>
      </p:sp>
    </p:spTree>
    <p:extLst>
      <p:ext uri="{BB962C8B-B14F-4D97-AF65-F5344CB8AC3E}">
        <p14:creationId xmlns:p14="http://schemas.microsoft.com/office/powerpoint/2010/main" val="3711077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00D9C-4D55-F279-B4D3-14BC51791B20}"/>
              </a:ext>
            </a:extLst>
          </p:cNvPr>
          <p:cNvSpPr>
            <a:spLocks noGrp="1"/>
          </p:cNvSpPr>
          <p:nvPr>
            <p:ph type="title"/>
          </p:nvPr>
        </p:nvSpPr>
        <p:spPr>
          <a:xfrm>
            <a:off x="642124" y="24321"/>
            <a:ext cx="10907751" cy="1460500"/>
          </a:xfrm>
        </p:spPr>
        <p:txBody>
          <a:bodyPr>
            <a:noAutofit/>
          </a:bodyPr>
          <a:lstStyle/>
          <a:p>
            <a:pPr algn="ctr"/>
            <a:r>
              <a:rPr lang="en-GR" sz="2800" b="1" dirty="0"/>
              <a:t>How mathematics teaching complexity has been addressed in the teacher education? papers of WG1  </a:t>
            </a:r>
            <a:r>
              <a:rPr lang="en-GB" sz="2800" b="1" dirty="0"/>
              <a:t>- </a:t>
            </a:r>
            <a:r>
              <a:rPr lang="en-GR" sz="2800" b="1" dirty="0"/>
              <a:t> Teaching </a:t>
            </a:r>
            <a:r>
              <a:rPr lang="en-GB" sz="2800" b="1" dirty="0"/>
              <a:t>practice </a:t>
            </a:r>
            <a:r>
              <a:rPr lang="en-GR" sz="2800" b="1" dirty="0"/>
              <a:t>at school level</a:t>
            </a:r>
          </a:p>
        </p:txBody>
      </p:sp>
      <p:sp>
        <p:nvSpPr>
          <p:cNvPr id="12" name="Content Placeholder 11">
            <a:extLst>
              <a:ext uri="{FF2B5EF4-FFF2-40B4-BE49-F238E27FC236}">
                <a16:creationId xmlns:a16="http://schemas.microsoft.com/office/drawing/2014/main" id="{F52FAB79-08D6-1D15-B4A3-0F15BD2DEEB6}"/>
              </a:ext>
            </a:extLst>
          </p:cNvPr>
          <p:cNvSpPr>
            <a:spLocks noGrp="1"/>
          </p:cNvSpPr>
          <p:nvPr>
            <p:ph idx="1"/>
          </p:nvPr>
        </p:nvSpPr>
        <p:spPr>
          <a:xfrm>
            <a:off x="318784" y="2958824"/>
            <a:ext cx="3882850" cy="833421"/>
          </a:xfrm>
        </p:spPr>
        <p:txBody>
          <a:bodyPr>
            <a:noAutofit/>
          </a:bodyPr>
          <a:lstStyle/>
          <a:p>
            <a:pPr marL="0" indent="0" algn="ctr">
              <a:buNone/>
            </a:pPr>
            <a:r>
              <a:rPr lang="en-GR" sz="2000" dirty="0"/>
              <a:t>Mathematical  </a:t>
            </a:r>
            <a:br>
              <a:rPr lang="en-GB" sz="2000" dirty="0"/>
            </a:br>
            <a:r>
              <a:rPr lang="en-GR" sz="2000" dirty="0"/>
              <a:t>(problem</a:t>
            </a:r>
            <a:r>
              <a:rPr lang="en-GB" sz="2000" dirty="0"/>
              <a:t> </a:t>
            </a:r>
            <a:r>
              <a:rPr lang="en-GR" sz="2000" dirty="0"/>
              <a:t>solving,epistemology)</a:t>
            </a:r>
          </a:p>
        </p:txBody>
      </p:sp>
      <p:sp>
        <p:nvSpPr>
          <p:cNvPr id="4" name="TextBox 3">
            <a:extLst>
              <a:ext uri="{FF2B5EF4-FFF2-40B4-BE49-F238E27FC236}">
                <a16:creationId xmlns:a16="http://schemas.microsoft.com/office/drawing/2014/main" id="{AB3BA24B-23F5-00FA-618A-EC8208A4E5BE}"/>
              </a:ext>
            </a:extLst>
          </p:cNvPr>
          <p:cNvSpPr txBox="1"/>
          <p:nvPr/>
        </p:nvSpPr>
        <p:spPr>
          <a:xfrm>
            <a:off x="3923377" y="1609440"/>
            <a:ext cx="4036742" cy="2246769"/>
          </a:xfrm>
          <a:prstGeom prst="rect">
            <a:avLst/>
          </a:prstGeom>
          <a:noFill/>
        </p:spPr>
        <p:txBody>
          <a:bodyPr wrap="square" rtlCol="0">
            <a:spAutoFit/>
          </a:bodyPr>
          <a:lstStyle/>
          <a:p>
            <a:pPr algn="ctr"/>
            <a:r>
              <a:rPr lang="en-GB" sz="2000" dirty="0"/>
              <a:t>S</a:t>
            </a:r>
            <a:r>
              <a:rPr lang="en-GR" sz="2000" dirty="0"/>
              <a:t>tudents’ activity (sense-making, thinking, reasoning, misconceptions (AI), visually impaired student’s spatial thinking and orientation, students’ written solutions, students’ errors)</a:t>
            </a:r>
          </a:p>
          <a:p>
            <a:endParaRPr lang="en-GB" sz="2000" dirty="0"/>
          </a:p>
        </p:txBody>
      </p:sp>
      <p:sp>
        <p:nvSpPr>
          <p:cNvPr id="5" name="TextBox 4">
            <a:extLst>
              <a:ext uri="{FF2B5EF4-FFF2-40B4-BE49-F238E27FC236}">
                <a16:creationId xmlns:a16="http://schemas.microsoft.com/office/drawing/2014/main" id="{E2E175E3-AFD5-959C-A1C6-453EFE7FE4E0}"/>
              </a:ext>
            </a:extLst>
          </p:cNvPr>
          <p:cNvSpPr txBox="1"/>
          <p:nvPr/>
        </p:nvSpPr>
        <p:spPr>
          <a:xfrm>
            <a:off x="3523797" y="4125175"/>
            <a:ext cx="4835902" cy="2246769"/>
          </a:xfrm>
          <a:prstGeom prst="rect">
            <a:avLst/>
          </a:prstGeom>
          <a:noFill/>
        </p:spPr>
        <p:txBody>
          <a:bodyPr wrap="square" rtlCol="0">
            <a:spAutoFit/>
          </a:bodyPr>
          <a:lstStyle/>
          <a:p>
            <a:pPr algn="ctr"/>
            <a:r>
              <a:rPr lang="en-GR" sz="2000" dirty="0"/>
              <a:t>Teaching design – enactment -reflection (e.g. student thinking and pedagogical practice, </a:t>
            </a:r>
            <a:r>
              <a:rPr lang="en-US" sz="2000" dirty="0"/>
              <a:t>approximations of practice, decomposition of teaching to practices</a:t>
            </a:r>
            <a:r>
              <a:rPr lang="en-GR" sz="2000" dirty="0"/>
              <a:t>; computer based assessment, tasks, affect, tools, communication)</a:t>
            </a:r>
          </a:p>
          <a:p>
            <a:endParaRPr lang="en-GB" sz="2000" dirty="0"/>
          </a:p>
        </p:txBody>
      </p:sp>
      <p:sp>
        <p:nvSpPr>
          <p:cNvPr id="6" name="TextBox 5">
            <a:extLst>
              <a:ext uri="{FF2B5EF4-FFF2-40B4-BE49-F238E27FC236}">
                <a16:creationId xmlns:a16="http://schemas.microsoft.com/office/drawing/2014/main" id="{5A7AA20E-488E-7481-38B3-FB21BABB6BDC}"/>
              </a:ext>
            </a:extLst>
          </p:cNvPr>
          <p:cNvSpPr txBox="1"/>
          <p:nvPr/>
        </p:nvSpPr>
        <p:spPr>
          <a:xfrm>
            <a:off x="8598761" y="2661733"/>
            <a:ext cx="2541395" cy="1938992"/>
          </a:xfrm>
          <a:prstGeom prst="rect">
            <a:avLst/>
          </a:prstGeom>
          <a:noFill/>
        </p:spPr>
        <p:txBody>
          <a:bodyPr wrap="square" rtlCol="0">
            <a:spAutoFit/>
          </a:bodyPr>
          <a:lstStyle/>
          <a:p>
            <a:pPr algn="ctr"/>
            <a:r>
              <a:rPr lang="en-GR" sz="2000" dirty="0"/>
              <a:t>Socio-cultural and socio-political perspectives (institutional conditions) </a:t>
            </a:r>
          </a:p>
          <a:p>
            <a:pPr algn="ctr"/>
            <a:endParaRPr lang="en-GB" sz="2000" dirty="0"/>
          </a:p>
        </p:txBody>
      </p:sp>
      <p:sp>
        <p:nvSpPr>
          <p:cNvPr id="7" name="Τόξο 6">
            <a:extLst>
              <a:ext uri="{FF2B5EF4-FFF2-40B4-BE49-F238E27FC236}">
                <a16:creationId xmlns:a16="http://schemas.microsoft.com/office/drawing/2014/main" id="{99F23CF0-5145-AC6B-80F4-81818CDBFD1B}"/>
              </a:ext>
            </a:extLst>
          </p:cNvPr>
          <p:cNvSpPr/>
          <p:nvPr/>
        </p:nvSpPr>
        <p:spPr>
          <a:xfrm>
            <a:off x="7206690" y="1748120"/>
            <a:ext cx="1838633" cy="1375946"/>
          </a:xfrm>
          <a:prstGeom prst="arc">
            <a:avLst/>
          </a:prstGeom>
          <a:ln w="53975">
            <a:solidFill>
              <a:srgbClr val="E9713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8" name="Τόξο 7">
            <a:extLst>
              <a:ext uri="{FF2B5EF4-FFF2-40B4-BE49-F238E27FC236}">
                <a16:creationId xmlns:a16="http://schemas.microsoft.com/office/drawing/2014/main" id="{BB4B361D-CEAD-95C4-EC12-907D47CBCDE2}"/>
              </a:ext>
            </a:extLst>
          </p:cNvPr>
          <p:cNvSpPr/>
          <p:nvPr/>
        </p:nvSpPr>
        <p:spPr>
          <a:xfrm rot="5400000">
            <a:off x="7583407" y="3676779"/>
            <a:ext cx="1697124" cy="1606024"/>
          </a:xfrm>
          <a:prstGeom prst="arc">
            <a:avLst>
              <a:gd name="adj1" fmla="val 16200000"/>
              <a:gd name="adj2" fmla="val 317873"/>
            </a:avLst>
          </a:prstGeom>
          <a:ln w="53975">
            <a:solidFill>
              <a:srgbClr val="E9713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9" name="Τόξο 8">
            <a:extLst>
              <a:ext uri="{FF2B5EF4-FFF2-40B4-BE49-F238E27FC236}">
                <a16:creationId xmlns:a16="http://schemas.microsoft.com/office/drawing/2014/main" id="{E55C6400-40B2-8BFB-DA98-63D0CC793C58}"/>
              </a:ext>
            </a:extLst>
          </p:cNvPr>
          <p:cNvSpPr/>
          <p:nvPr/>
        </p:nvSpPr>
        <p:spPr>
          <a:xfrm rot="16782734">
            <a:off x="2496248" y="1985415"/>
            <a:ext cx="1792173" cy="1476737"/>
          </a:xfrm>
          <a:prstGeom prst="arc">
            <a:avLst/>
          </a:prstGeom>
          <a:ln w="53975">
            <a:solidFill>
              <a:srgbClr val="E9713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10" name="Τόξο 9">
            <a:extLst>
              <a:ext uri="{FF2B5EF4-FFF2-40B4-BE49-F238E27FC236}">
                <a16:creationId xmlns:a16="http://schemas.microsoft.com/office/drawing/2014/main" id="{3C9A6CCF-C760-35FD-209D-9DC33CDC11B5}"/>
              </a:ext>
            </a:extLst>
          </p:cNvPr>
          <p:cNvSpPr/>
          <p:nvPr/>
        </p:nvSpPr>
        <p:spPr>
          <a:xfrm rot="11635030">
            <a:off x="2582793" y="3676372"/>
            <a:ext cx="1811076" cy="1627802"/>
          </a:xfrm>
          <a:prstGeom prst="arc">
            <a:avLst/>
          </a:prstGeom>
          <a:ln w="53975">
            <a:solidFill>
              <a:srgbClr val="E9713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902988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38119-0A73-A178-5A33-F13712B92D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009FA-59D6-E896-AA3D-91008507F241}"/>
              </a:ext>
            </a:extLst>
          </p:cNvPr>
          <p:cNvSpPr>
            <a:spLocks noGrp="1"/>
          </p:cNvSpPr>
          <p:nvPr>
            <p:ph type="title"/>
          </p:nvPr>
        </p:nvSpPr>
        <p:spPr>
          <a:xfrm>
            <a:off x="838200" y="255045"/>
            <a:ext cx="10515600" cy="805753"/>
          </a:xfrm>
        </p:spPr>
        <p:txBody>
          <a:bodyPr>
            <a:noAutofit/>
          </a:bodyPr>
          <a:lstStyle/>
          <a:p>
            <a:pPr algn="ctr"/>
            <a:r>
              <a:rPr lang="en-GR" sz="2800" b="1" dirty="0"/>
              <a:t>How mathematics teaching complexity has been addressed in the teacher education? papers of WG1  </a:t>
            </a:r>
            <a:r>
              <a:rPr lang="en-GB" sz="2800" b="1" dirty="0"/>
              <a:t>- </a:t>
            </a:r>
            <a:r>
              <a:rPr lang="en-GR" sz="2800" b="1" dirty="0"/>
              <a:t>Teacher education</a:t>
            </a:r>
            <a:br>
              <a:rPr lang="en-GR" sz="2800" b="1" dirty="0"/>
            </a:br>
            <a:endParaRPr lang="en-GR" sz="2800" b="1" dirty="0"/>
          </a:p>
        </p:txBody>
      </p:sp>
      <p:sp>
        <p:nvSpPr>
          <p:cNvPr id="12" name="Content Placeholder 11">
            <a:extLst>
              <a:ext uri="{FF2B5EF4-FFF2-40B4-BE49-F238E27FC236}">
                <a16:creationId xmlns:a16="http://schemas.microsoft.com/office/drawing/2014/main" id="{6E466659-5D41-13F6-5636-A02675408B40}"/>
              </a:ext>
            </a:extLst>
          </p:cNvPr>
          <p:cNvSpPr>
            <a:spLocks noGrp="1"/>
          </p:cNvSpPr>
          <p:nvPr>
            <p:ph idx="1"/>
          </p:nvPr>
        </p:nvSpPr>
        <p:spPr>
          <a:xfrm>
            <a:off x="3488650" y="7201958"/>
            <a:ext cx="6170343" cy="4351338"/>
          </a:xfrm>
        </p:spPr>
        <p:txBody>
          <a:bodyPr>
            <a:normAutofit fontScale="85000" lnSpcReduction="20000"/>
          </a:bodyPr>
          <a:lstStyle/>
          <a:p>
            <a:r>
              <a:rPr lang="en-GR" dirty="0"/>
              <a:t>Analysing students’ activity in simulations of practice or in written or digital tools  (e.g students’ work, interacting with the student, interpreting work, discussing with the teacher educator; computer based assessment, national tests, AI tools)</a:t>
            </a:r>
          </a:p>
          <a:p>
            <a:r>
              <a:rPr lang="en-US" dirty="0"/>
              <a:t>Reflecting on classroom mathematics teaching (analysis of lessons </a:t>
            </a:r>
            <a:r>
              <a:rPr lang="en-GR" dirty="0"/>
              <a:t>in video or in real classroom observations of their own and others teaching)</a:t>
            </a:r>
          </a:p>
          <a:p>
            <a:r>
              <a:rPr lang="en-US" dirty="0"/>
              <a:t>Integrating mathematical and didactical activities individually and collectively (e.g. Lesson Study, Study of Research Path, the cycle of designing, enacting, reflecting, mathematics laboratory)</a:t>
            </a:r>
          </a:p>
          <a:p>
            <a:endParaRPr lang="en-GR" dirty="0"/>
          </a:p>
        </p:txBody>
      </p:sp>
      <p:sp>
        <p:nvSpPr>
          <p:cNvPr id="3" name="TextBox 2">
            <a:extLst>
              <a:ext uri="{FF2B5EF4-FFF2-40B4-BE49-F238E27FC236}">
                <a16:creationId xmlns:a16="http://schemas.microsoft.com/office/drawing/2014/main" id="{E033F255-248B-953A-F806-962BF0E51935}"/>
              </a:ext>
            </a:extLst>
          </p:cNvPr>
          <p:cNvSpPr txBox="1"/>
          <p:nvPr/>
        </p:nvSpPr>
        <p:spPr>
          <a:xfrm>
            <a:off x="0" y="7201958"/>
            <a:ext cx="4192858" cy="2585323"/>
          </a:xfrm>
          <a:prstGeom prst="rect">
            <a:avLst/>
          </a:prstGeom>
          <a:noFill/>
        </p:spPr>
        <p:txBody>
          <a:bodyPr wrap="square" rtlCol="0">
            <a:spAutoFit/>
          </a:bodyPr>
          <a:lstStyle/>
          <a:p>
            <a:r>
              <a:rPr lang="en-GR" dirty="0"/>
              <a:t>Teachers’ (mainly prospective) difficulties to “transfrom” teacher education experiences into the school practice (co-existence of different classroom teaching practices</a:t>
            </a:r>
            <a:endParaRPr lang="en-GB" dirty="0"/>
          </a:p>
          <a:p>
            <a:endParaRPr lang="en-GR" dirty="0"/>
          </a:p>
          <a:p>
            <a:r>
              <a:rPr lang="en-GR" dirty="0"/>
              <a:t>Affect and knowledge on the practice of mathematics teacher educators </a:t>
            </a:r>
          </a:p>
          <a:p>
            <a:endParaRPr lang="en-GB" dirty="0"/>
          </a:p>
        </p:txBody>
      </p:sp>
      <p:sp>
        <p:nvSpPr>
          <p:cNvPr id="4" name="TextBox 3">
            <a:extLst>
              <a:ext uri="{FF2B5EF4-FFF2-40B4-BE49-F238E27FC236}">
                <a16:creationId xmlns:a16="http://schemas.microsoft.com/office/drawing/2014/main" id="{EFE71035-4DCF-7510-92D2-0E9FBD6B9D0A}"/>
              </a:ext>
            </a:extLst>
          </p:cNvPr>
          <p:cNvSpPr txBox="1"/>
          <p:nvPr/>
        </p:nvSpPr>
        <p:spPr>
          <a:xfrm>
            <a:off x="9568574" y="7002514"/>
            <a:ext cx="2263825" cy="923330"/>
          </a:xfrm>
          <a:prstGeom prst="rect">
            <a:avLst/>
          </a:prstGeom>
          <a:noFill/>
        </p:spPr>
        <p:txBody>
          <a:bodyPr wrap="none" rtlCol="0">
            <a:spAutoFit/>
          </a:bodyPr>
          <a:lstStyle/>
          <a:p>
            <a:r>
              <a:rPr lang="en-GR" dirty="0"/>
              <a:t>Designing classroom</a:t>
            </a:r>
            <a:endParaRPr lang="en-GB" dirty="0"/>
          </a:p>
          <a:p>
            <a:r>
              <a:rPr lang="en-GR" dirty="0"/>
              <a:t> tasks and lessons</a:t>
            </a:r>
          </a:p>
          <a:p>
            <a:endParaRPr lang="en-GB" dirty="0"/>
          </a:p>
        </p:txBody>
      </p:sp>
      <p:graphicFrame>
        <p:nvGraphicFramePr>
          <p:cNvPr id="5" name="Διάγραμμα 4">
            <a:extLst>
              <a:ext uri="{FF2B5EF4-FFF2-40B4-BE49-F238E27FC236}">
                <a16:creationId xmlns:a16="http://schemas.microsoft.com/office/drawing/2014/main" id="{E3031456-4677-78E2-7550-183EEA47DAD5}"/>
              </a:ext>
            </a:extLst>
          </p:cNvPr>
          <p:cNvGraphicFramePr/>
          <p:nvPr>
            <p:extLst>
              <p:ext uri="{D42A27DB-BD31-4B8C-83A1-F6EECF244321}">
                <p14:modId xmlns:p14="http://schemas.microsoft.com/office/powerpoint/2010/main" val="4013884474"/>
              </p:ext>
            </p:extLst>
          </p:nvPr>
        </p:nvGraphicFramePr>
        <p:xfrm>
          <a:off x="838200" y="791737"/>
          <a:ext cx="10515600" cy="5811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7825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F6BEA0F-3297-1BBB-6793-DC65198AAB72}"/>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470B39-5C06-1D21-2720-D7C5FC8B40E3}"/>
              </a:ext>
            </a:extLst>
          </p:cNvPr>
          <p:cNvSpPr>
            <a:spLocks noGrp="1"/>
          </p:cNvSpPr>
          <p:nvPr>
            <p:ph type="title"/>
          </p:nvPr>
        </p:nvSpPr>
        <p:spPr>
          <a:xfrm>
            <a:off x="686834" y="1153572"/>
            <a:ext cx="3200400" cy="4461163"/>
          </a:xfrm>
        </p:spPr>
        <p:txBody>
          <a:bodyPr>
            <a:normAutofit/>
          </a:bodyPr>
          <a:lstStyle/>
          <a:p>
            <a:r>
              <a:rPr lang="en-GR" sz="3400" b="1">
                <a:solidFill>
                  <a:srgbClr val="FFFFFF"/>
                </a:solidFill>
              </a:rPr>
              <a:t>How mathematics teaching complexity has been addressed in the teacher education? papers of WG1  </a:t>
            </a:r>
          </a:p>
        </p:txBody>
      </p:sp>
      <p:sp>
        <p:nvSpPr>
          <p:cNvPr id="21" name="Arc 2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2" name="Content Placeholder 11">
            <a:extLst>
              <a:ext uri="{FF2B5EF4-FFF2-40B4-BE49-F238E27FC236}">
                <a16:creationId xmlns:a16="http://schemas.microsoft.com/office/drawing/2014/main" id="{48DB5154-07FF-006E-B40C-4B6EFA04AC1C}"/>
              </a:ext>
            </a:extLst>
          </p:cNvPr>
          <p:cNvSpPr>
            <a:spLocks noGrp="1"/>
          </p:cNvSpPr>
          <p:nvPr>
            <p:ph idx="1"/>
          </p:nvPr>
        </p:nvSpPr>
        <p:spPr>
          <a:xfrm>
            <a:off x="3758566" y="265543"/>
            <a:ext cx="7875269" cy="6188927"/>
          </a:xfrm>
        </p:spPr>
        <p:txBody>
          <a:bodyPr anchor="ctr">
            <a:normAutofit/>
          </a:bodyPr>
          <a:lstStyle/>
          <a:p>
            <a:pPr marL="0" indent="0" algn="ctr">
              <a:buNone/>
            </a:pPr>
            <a:r>
              <a:rPr lang="en-GR" sz="2400" b="1" dirty="0"/>
              <a:t>Emerging issues</a:t>
            </a:r>
          </a:p>
          <a:p>
            <a:pPr lvl="1"/>
            <a:r>
              <a:rPr lang="en-GR" sz="1600" dirty="0"/>
              <a:t>Theoretical perspectives mainly related to teacher knowledge in relation to the practice of teaching. Few use ATD (2), Communities of Practice (1), socio-political (1)) Noticing (</a:t>
            </a:r>
            <a:r>
              <a:rPr lang="el-GR" sz="1600" dirty="0"/>
              <a:t>2</a:t>
            </a:r>
            <a:r>
              <a:rPr lang="en-GR" sz="1600" dirty="0"/>
              <a:t>)</a:t>
            </a:r>
            <a:br>
              <a:rPr lang="en-GB" sz="1600" dirty="0"/>
            </a:br>
            <a:endParaRPr lang="en-GR" sz="1600" dirty="0"/>
          </a:p>
          <a:p>
            <a:pPr lvl="1"/>
            <a:r>
              <a:rPr lang="en-GR" sz="1600" dirty="0"/>
              <a:t>Qualitative methods are adopted in a combination of grounded and theoretical data analysis processes </a:t>
            </a:r>
            <a:br>
              <a:rPr lang="en-GB" sz="1600" dirty="0"/>
            </a:br>
            <a:endParaRPr lang="en-GR" sz="1600" dirty="0"/>
          </a:p>
          <a:p>
            <a:pPr lvl="1"/>
            <a:r>
              <a:rPr lang="en-GR" sz="1600" dirty="0"/>
              <a:t>The practice-based perspective of mathematics teacher education is central through the interplay of different teacher education practices (solving tasks, analysing lessons, designing, enacting lessons, reflecting on the enactement)</a:t>
            </a:r>
            <a:br>
              <a:rPr lang="en-GB" sz="1600" dirty="0"/>
            </a:br>
            <a:endParaRPr lang="en-GR" sz="1600" dirty="0"/>
          </a:p>
          <a:p>
            <a:pPr lvl="1"/>
            <a:r>
              <a:rPr lang="en-GR" sz="1600" dirty="0"/>
              <a:t>The research/theory perspective of mathematics teacher education is rather limited. In very few papers teachers </a:t>
            </a:r>
            <a:r>
              <a:rPr lang="en-GB" sz="1600" dirty="0"/>
              <a:t>developed</a:t>
            </a:r>
            <a:r>
              <a:rPr lang="en-GR" sz="1600" dirty="0"/>
              <a:t> their designs and interpretations</a:t>
            </a:r>
            <a:r>
              <a:rPr lang="en-GB" sz="1600" dirty="0"/>
              <a:t> based</a:t>
            </a:r>
            <a:r>
              <a:rPr lang="en-GR" sz="1600" dirty="0"/>
              <a:t> </a:t>
            </a:r>
            <a:r>
              <a:rPr lang="en-GB" sz="1600" dirty="0"/>
              <a:t>o</a:t>
            </a:r>
            <a:r>
              <a:rPr lang="en-GR" sz="1600" dirty="0"/>
              <a:t>n research and theory.</a:t>
            </a:r>
            <a:br>
              <a:rPr lang="en-GB" sz="1600" dirty="0"/>
            </a:br>
            <a:endParaRPr lang="en-GR" sz="1600" dirty="0"/>
          </a:p>
          <a:p>
            <a:pPr lvl="1"/>
            <a:r>
              <a:rPr lang="en-GR" sz="1600" dirty="0"/>
              <a:t>Few papers refer to the social, institutional contexts and practices but they do not consider them systematically in their analysis</a:t>
            </a:r>
            <a:br>
              <a:rPr lang="en-GB" sz="1600" dirty="0"/>
            </a:br>
            <a:endParaRPr lang="en-GR" sz="1600" dirty="0"/>
          </a:p>
          <a:p>
            <a:pPr lvl="1"/>
            <a:r>
              <a:rPr lang="en-GR" sz="1600" dirty="0"/>
              <a:t>The way that the practice of classroom teaching  is connected to mathematics teacher education is rather linear where the practice of classroom teaching is the reference. </a:t>
            </a:r>
            <a:br>
              <a:rPr lang="en-GB" sz="1600" dirty="0"/>
            </a:br>
            <a:endParaRPr lang="en-GR" sz="1600" dirty="0"/>
          </a:p>
          <a:p>
            <a:pPr lvl="1"/>
            <a:r>
              <a:rPr lang="en-GR" sz="1600" dirty="0"/>
              <a:t>The dynamic process of the development of teaching that the three layers of Jaworski is rather implicit in the papers of WG1. </a:t>
            </a:r>
          </a:p>
        </p:txBody>
      </p:sp>
    </p:spTree>
    <p:extLst>
      <p:ext uri="{BB962C8B-B14F-4D97-AF65-F5344CB8AC3E}">
        <p14:creationId xmlns:p14="http://schemas.microsoft.com/office/powerpoint/2010/main" val="14703590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08FED-BB5B-A81B-6ADB-42E3F9B5B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D1CCF-A5FC-64C1-C8D0-D27D37A9FEB7}"/>
              </a:ext>
            </a:extLst>
          </p:cNvPr>
          <p:cNvSpPr>
            <a:spLocks noGrp="1"/>
          </p:cNvSpPr>
          <p:nvPr>
            <p:ph type="title"/>
          </p:nvPr>
        </p:nvSpPr>
        <p:spPr>
          <a:xfrm>
            <a:off x="838200" y="365125"/>
            <a:ext cx="10515600" cy="861509"/>
          </a:xfrm>
        </p:spPr>
        <p:txBody>
          <a:bodyPr>
            <a:normAutofit fontScale="90000"/>
          </a:bodyPr>
          <a:lstStyle/>
          <a:p>
            <a:pPr algn="ctr"/>
            <a:r>
              <a:rPr lang="en-GR" dirty="0"/>
              <a:t>Further development in the relationship between teaching practice and teacher education</a:t>
            </a:r>
          </a:p>
        </p:txBody>
      </p:sp>
      <p:graphicFrame>
        <p:nvGraphicFramePr>
          <p:cNvPr id="6" name="Content Placeholder 2">
            <a:extLst>
              <a:ext uri="{FF2B5EF4-FFF2-40B4-BE49-F238E27FC236}">
                <a16:creationId xmlns:a16="http://schemas.microsoft.com/office/drawing/2014/main" id="{B0B82381-34D2-B00D-9815-35552E5C1CA2}"/>
              </a:ext>
            </a:extLst>
          </p:cNvPr>
          <p:cNvGraphicFramePr>
            <a:graphicFrameLocks/>
          </p:cNvGraphicFramePr>
          <p:nvPr>
            <p:extLst>
              <p:ext uri="{D42A27DB-BD31-4B8C-83A1-F6EECF244321}">
                <p14:modId xmlns:p14="http://schemas.microsoft.com/office/powerpoint/2010/main" val="1041103521"/>
              </p:ext>
            </p:extLst>
          </p:nvPr>
        </p:nvGraphicFramePr>
        <p:xfrm>
          <a:off x="644056" y="1538869"/>
          <a:ext cx="11265446" cy="4954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23794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43CCAF-54F2-0C9A-251F-4B806F4EE7CD}"/>
              </a:ext>
            </a:extLst>
          </p:cNvPr>
          <p:cNvSpPr>
            <a:spLocks noGrp="1"/>
          </p:cNvSpPr>
          <p:nvPr>
            <p:ph type="title"/>
          </p:nvPr>
        </p:nvSpPr>
        <p:spPr>
          <a:xfrm>
            <a:off x="686834" y="1153572"/>
            <a:ext cx="3200400" cy="4461163"/>
          </a:xfrm>
        </p:spPr>
        <p:txBody>
          <a:bodyPr>
            <a:normAutofit fontScale="90000"/>
          </a:bodyPr>
          <a:lstStyle/>
          <a:p>
            <a:pPr algn="ctr"/>
            <a:r>
              <a:rPr lang="en-GR" sz="4100" dirty="0">
                <a:solidFill>
                  <a:srgbClr val="FFFFFF"/>
                </a:solidFill>
              </a:rPr>
              <a:t>Research on mathematics teaching and its complexity</a:t>
            </a:r>
            <a:r>
              <a:rPr lang="en-GB" sz="4100" dirty="0">
                <a:solidFill>
                  <a:srgbClr val="FFFFFF"/>
                </a:solidFill>
              </a:rPr>
              <a:t>-</a:t>
            </a:r>
            <a:r>
              <a:rPr lang="en-GR" sz="4100" dirty="0">
                <a:solidFill>
                  <a:srgbClr val="FFFFFF"/>
                </a:solidFill>
              </a:rPr>
              <a:t> </a:t>
            </a:r>
            <a:br>
              <a:rPr lang="en-GB" sz="4100" dirty="0">
                <a:solidFill>
                  <a:srgbClr val="FFFFFF"/>
                </a:solidFill>
              </a:rPr>
            </a:br>
            <a:r>
              <a:rPr lang="en-GR" sz="4100" dirty="0">
                <a:solidFill>
                  <a:srgbClr val="FFFFFF"/>
                </a:solidFill>
              </a:rPr>
              <a:t>A historical journey</a:t>
            </a:r>
            <a:br>
              <a:rPr lang="en-GR" sz="4100" dirty="0">
                <a:solidFill>
                  <a:srgbClr val="FFFFFF"/>
                </a:solidFill>
              </a:rPr>
            </a:br>
            <a:endParaRPr lang="en-GR" sz="41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C04E103-0DD9-842B-2B52-E22ACA888E16}"/>
              </a:ext>
            </a:extLst>
          </p:cNvPr>
          <p:cNvSpPr>
            <a:spLocks noGrp="1"/>
          </p:cNvSpPr>
          <p:nvPr>
            <p:ph idx="1"/>
          </p:nvPr>
        </p:nvSpPr>
        <p:spPr>
          <a:xfrm>
            <a:off x="5441646" y="-267725"/>
            <a:ext cx="4931971" cy="1463676"/>
          </a:xfrm>
        </p:spPr>
        <p:txBody>
          <a:bodyPr anchor="ctr">
            <a:normAutofit/>
          </a:bodyPr>
          <a:lstStyle/>
          <a:p>
            <a:pPr marL="0" indent="0" algn="ctr">
              <a:buNone/>
            </a:pPr>
            <a:r>
              <a:rPr lang="en-US" sz="2400" b="1" dirty="0"/>
              <a:t>Research on students’ thinking </a:t>
            </a:r>
          </a:p>
        </p:txBody>
      </p:sp>
      <p:graphicFrame>
        <p:nvGraphicFramePr>
          <p:cNvPr id="4" name="Πίνακας 3">
            <a:extLst>
              <a:ext uri="{FF2B5EF4-FFF2-40B4-BE49-F238E27FC236}">
                <a16:creationId xmlns:a16="http://schemas.microsoft.com/office/drawing/2014/main" id="{2364A5B0-990A-9F75-0CF7-F961E56C8D88}"/>
              </a:ext>
            </a:extLst>
          </p:cNvPr>
          <p:cNvGraphicFramePr>
            <a:graphicFrameLocks noGrp="1"/>
          </p:cNvGraphicFramePr>
          <p:nvPr>
            <p:extLst>
              <p:ext uri="{D42A27DB-BD31-4B8C-83A1-F6EECF244321}">
                <p14:modId xmlns:p14="http://schemas.microsoft.com/office/powerpoint/2010/main" val="4063888572"/>
              </p:ext>
            </p:extLst>
          </p:nvPr>
        </p:nvGraphicFramePr>
        <p:xfrm>
          <a:off x="4331971" y="928226"/>
          <a:ext cx="6721118" cy="1889760"/>
        </p:xfrm>
        <a:graphic>
          <a:graphicData uri="http://schemas.openxmlformats.org/drawingml/2006/table">
            <a:tbl>
              <a:tblPr firstRow="1" bandRow="1">
                <a:tableStyleId>{5C22544A-7EE6-4342-B048-85BDC9FD1C3A}</a:tableStyleId>
              </a:tblPr>
              <a:tblGrid>
                <a:gridCol w="6721118">
                  <a:extLst>
                    <a:ext uri="{9D8B030D-6E8A-4147-A177-3AD203B41FA5}">
                      <a16:colId xmlns:a16="http://schemas.microsoft.com/office/drawing/2014/main" val="148713847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solidFill>
                            <a:schemeClr val="tx1"/>
                          </a:solidFill>
                        </a:rPr>
                        <a:t>Experimental contexts (interviews – teaching experiments) – concept development</a:t>
                      </a:r>
                    </a:p>
                  </a:txBody>
                  <a:tcPr>
                    <a:solidFill>
                      <a:schemeClr val="accent2">
                        <a:lumMod val="40000"/>
                        <a:lumOff val="60000"/>
                      </a:schemeClr>
                    </a:solidFill>
                  </a:tcPr>
                </a:tc>
                <a:extLst>
                  <a:ext uri="{0D108BD9-81ED-4DB2-BD59-A6C34878D82A}">
                    <a16:rowId xmlns:a16="http://schemas.microsoft.com/office/drawing/2014/main" val="36248716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students’ schemes on numbers  (Steffe 1988)</a:t>
                      </a:r>
                    </a:p>
                  </a:txBody>
                  <a:tcPr>
                    <a:solidFill>
                      <a:schemeClr val="bg1">
                        <a:lumMod val="95000"/>
                      </a:schemeClr>
                    </a:solidFill>
                  </a:tcPr>
                </a:tc>
                <a:extLst>
                  <a:ext uri="{0D108BD9-81ED-4DB2-BD59-A6C34878D82A}">
                    <a16:rowId xmlns:a16="http://schemas.microsoft.com/office/drawing/2014/main" val="3441810716"/>
                  </a:ext>
                </a:extLst>
              </a:tr>
              <a:tr h="370840">
                <a:tc>
                  <a:txBody>
                    <a:bodyPr/>
                    <a:lstStyle/>
                    <a:p>
                      <a:r>
                        <a:rPr lang="en-US" sz="2000" dirty="0"/>
                        <a:t>students’ schemes on fractions (Steffe &amp; Olive 2009)</a:t>
                      </a:r>
                      <a:endParaRPr lang="en-GB" sz="2000" dirty="0"/>
                    </a:p>
                  </a:txBody>
                  <a:tcPr>
                    <a:solidFill>
                      <a:schemeClr val="bg1">
                        <a:lumMod val="95000"/>
                      </a:schemeClr>
                    </a:solidFill>
                  </a:tcPr>
                </a:tc>
                <a:extLst>
                  <a:ext uri="{0D108BD9-81ED-4DB2-BD59-A6C34878D82A}">
                    <a16:rowId xmlns:a16="http://schemas.microsoft.com/office/drawing/2014/main" val="433107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students’ schemes on exponential function (Confrey 1991)</a:t>
                      </a:r>
                    </a:p>
                  </a:txBody>
                  <a:tcPr>
                    <a:solidFill>
                      <a:schemeClr val="bg1">
                        <a:lumMod val="95000"/>
                      </a:schemeClr>
                    </a:solidFill>
                  </a:tcPr>
                </a:tc>
                <a:extLst>
                  <a:ext uri="{0D108BD9-81ED-4DB2-BD59-A6C34878D82A}">
                    <a16:rowId xmlns:a16="http://schemas.microsoft.com/office/drawing/2014/main" val="2985210801"/>
                  </a:ext>
                </a:extLst>
              </a:tr>
            </a:tbl>
          </a:graphicData>
        </a:graphic>
      </p:graphicFrame>
      <p:graphicFrame>
        <p:nvGraphicFramePr>
          <p:cNvPr id="5" name="Πίνακας 4">
            <a:extLst>
              <a:ext uri="{FF2B5EF4-FFF2-40B4-BE49-F238E27FC236}">
                <a16:creationId xmlns:a16="http://schemas.microsoft.com/office/drawing/2014/main" id="{59D6D77B-5F6B-17DE-509D-0E05381B9198}"/>
              </a:ext>
            </a:extLst>
          </p:cNvPr>
          <p:cNvGraphicFramePr>
            <a:graphicFrameLocks noGrp="1"/>
          </p:cNvGraphicFramePr>
          <p:nvPr>
            <p:extLst>
              <p:ext uri="{D42A27DB-BD31-4B8C-83A1-F6EECF244321}">
                <p14:modId xmlns:p14="http://schemas.microsoft.com/office/powerpoint/2010/main" val="1601792663"/>
              </p:ext>
            </p:extLst>
          </p:nvPr>
        </p:nvGraphicFramePr>
        <p:xfrm>
          <a:off x="4331972" y="2912235"/>
          <a:ext cx="6721117" cy="3169920"/>
        </p:xfrm>
        <a:graphic>
          <a:graphicData uri="http://schemas.openxmlformats.org/drawingml/2006/table">
            <a:tbl>
              <a:tblPr firstRow="1" bandRow="1">
                <a:tableStyleId>{5C22544A-7EE6-4342-B048-85BDC9FD1C3A}</a:tableStyleId>
              </a:tblPr>
              <a:tblGrid>
                <a:gridCol w="6721117">
                  <a:extLst>
                    <a:ext uri="{9D8B030D-6E8A-4147-A177-3AD203B41FA5}">
                      <a16:colId xmlns:a16="http://schemas.microsoft.com/office/drawing/2014/main" val="1487138478"/>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dirty="0">
                          <a:solidFill>
                            <a:schemeClr val="tx1"/>
                          </a:solidFill>
                        </a:rPr>
                        <a:t>Classroom contexts</a:t>
                      </a:r>
                    </a:p>
                  </a:txBody>
                  <a:tcPr>
                    <a:solidFill>
                      <a:schemeClr val="accent2">
                        <a:lumMod val="40000"/>
                        <a:lumOff val="60000"/>
                      </a:schemeClr>
                    </a:solidFill>
                  </a:tcPr>
                </a:tc>
                <a:extLst>
                  <a:ext uri="{0D108BD9-81ED-4DB2-BD59-A6C34878D82A}">
                    <a16:rowId xmlns:a16="http://schemas.microsoft.com/office/drawing/2014/main" val="3624871696"/>
                  </a:ext>
                </a:extLst>
              </a:tr>
              <a:tr h="370840">
                <a:tc>
                  <a:txBody>
                    <a:bodyPr/>
                    <a:lstStyle/>
                    <a:p>
                      <a:pPr lvl="0"/>
                      <a:r>
                        <a:rPr lang="en-US" sz="2000" dirty="0"/>
                        <a:t>The role of classroom microculture on the development of students’ reasoning (</a:t>
                      </a:r>
                      <a:r>
                        <a:rPr lang="en-GB" sz="2000" dirty="0"/>
                        <a:t>Cobb et al. 2001; </a:t>
                      </a:r>
                      <a:r>
                        <a:rPr lang="en-US" sz="2000" dirty="0"/>
                        <a:t>Yackel &amp; Cobb 1996)</a:t>
                      </a:r>
                    </a:p>
                  </a:txBody>
                  <a:tcPr>
                    <a:solidFill>
                      <a:schemeClr val="bg1">
                        <a:lumMod val="95000"/>
                      </a:schemeClr>
                    </a:solidFill>
                  </a:tcPr>
                </a:tc>
                <a:extLst>
                  <a:ext uri="{0D108BD9-81ED-4DB2-BD59-A6C34878D82A}">
                    <a16:rowId xmlns:a16="http://schemas.microsoft.com/office/drawing/2014/main" val="3441810716"/>
                  </a:ext>
                </a:extLst>
              </a:tr>
              <a:tr h="370840">
                <a:tc>
                  <a:txBody>
                    <a:bodyPr/>
                    <a:lstStyle/>
                    <a:p>
                      <a:pPr lvl="0"/>
                      <a:r>
                        <a:rPr lang="en-US" sz="2000" dirty="0"/>
                        <a:t>Patterns of interaction in different classroom contexts and student’s thinking (Wood, Williams &amp; McNeal 2006) (broader consideration of thinking –recognizing, building with and constructing (Dreyfus et al. 2001)</a:t>
                      </a:r>
                    </a:p>
                  </a:txBody>
                  <a:tcPr>
                    <a:solidFill>
                      <a:schemeClr val="bg1">
                        <a:lumMod val="95000"/>
                      </a:schemeClr>
                    </a:solidFill>
                  </a:tcPr>
                </a:tc>
                <a:extLst>
                  <a:ext uri="{0D108BD9-81ED-4DB2-BD59-A6C34878D82A}">
                    <a16:rowId xmlns:a16="http://schemas.microsoft.com/office/drawing/2014/main" val="43310795"/>
                  </a:ext>
                </a:extLst>
              </a:tr>
              <a:tr h="370840">
                <a:tc>
                  <a:txBody>
                    <a:bodyPr/>
                    <a:lstStyle/>
                    <a:p>
                      <a:pPr lvl="0"/>
                      <a:r>
                        <a:rPr lang="en-US" sz="2000" dirty="0"/>
                        <a:t>The development of algebraic thinking in the classroom from a semiotic and cultural perspective (Radford 2010)</a:t>
                      </a:r>
                      <a:endParaRPr lang="en-GR" sz="2000" dirty="0"/>
                    </a:p>
                  </a:txBody>
                  <a:tcPr>
                    <a:solidFill>
                      <a:schemeClr val="bg1">
                        <a:lumMod val="95000"/>
                      </a:schemeClr>
                    </a:solidFill>
                  </a:tcPr>
                </a:tc>
                <a:extLst>
                  <a:ext uri="{0D108BD9-81ED-4DB2-BD59-A6C34878D82A}">
                    <a16:rowId xmlns:a16="http://schemas.microsoft.com/office/drawing/2014/main" val="2985210801"/>
                  </a:ext>
                </a:extLst>
              </a:tr>
            </a:tbl>
          </a:graphicData>
        </a:graphic>
      </p:graphicFrame>
    </p:spTree>
    <p:extLst>
      <p:ext uri="{BB962C8B-B14F-4D97-AF65-F5344CB8AC3E}">
        <p14:creationId xmlns:p14="http://schemas.microsoft.com/office/powerpoint/2010/main" val="20706276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3" name="Rectangle 2062">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5" name="Rectangle 2064">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976252-9623-5C41-CD9C-1D2C52D61198}"/>
              </a:ext>
            </a:extLst>
          </p:cNvPr>
          <p:cNvSpPr>
            <a:spLocks noGrp="1"/>
          </p:cNvSpPr>
          <p:nvPr>
            <p:ph type="title"/>
          </p:nvPr>
        </p:nvSpPr>
        <p:spPr>
          <a:xfrm>
            <a:off x="762329" y="445981"/>
            <a:ext cx="4766330" cy="1454051"/>
          </a:xfrm>
        </p:spPr>
        <p:txBody>
          <a:bodyPr>
            <a:normAutofit/>
          </a:bodyPr>
          <a:lstStyle/>
          <a:p>
            <a:pPr algn="r"/>
            <a:r>
              <a:rPr lang="en-GR" sz="3600" dirty="0"/>
              <a:t>Closing</a:t>
            </a:r>
          </a:p>
        </p:txBody>
      </p:sp>
      <p:sp>
        <p:nvSpPr>
          <p:cNvPr id="3" name="Content Placeholder 2">
            <a:extLst>
              <a:ext uri="{FF2B5EF4-FFF2-40B4-BE49-F238E27FC236}">
                <a16:creationId xmlns:a16="http://schemas.microsoft.com/office/drawing/2014/main" id="{975AA9DD-7191-C83C-D258-91A8DF42ED85}"/>
              </a:ext>
            </a:extLst>
          </p:cNvPr>
          <p:cNvSpPr>
            <a:spLocks noGrp="1"/>
          </p:cNvSpPr>
          <p:nvPr>
            <p:ph idx="1"/>
          </p:nvPr>
        </p:nvSpPr>
        <p:spPr>
          <a:xfrm>
            <a:off x="126705" y="1920465"/>
            <a:ext cx="5741094" cy="3353476"/>
          </a:xfrm>
        </p:spPr>
        <p:txBody>
          <a:bodyPr anchor="t">
            <a:normAutofit fontScale="92500" lnSpcReduction="10000"/>
          </a:bodyPr>
          <a:lstStyle/>
          <a:p>
            <a:pPr marL="0" indent="0" algn="ctr">
              <a:buNone/>
            </a:pPr>
            <a:r>
              <a:rPr lang="en-US" sz="2400" dirty="0"/>
              <a:t>Jaworski (2004) describes inquiry as a way of being that develops collectively within Communities of Inquiry through the three-layer model.</a:t>
            </a:r>
            <a:r>
              <a:rPr lang="en-GR" sz="2400" dirty="0"/>
              <a:t> </a:t>
            </a:r>
            <a:endParaRPr lang="en-GB" sz="2400" dirty="0"/>
          </a:p>
          <a:p>
            <a:pPr marL="0" indent="0">
              <a:buNone/>
            </a:pPr>
            <a:endParaRPr lang="en-GR" sz="2400" dirty="0"/>
          </a:p>
          <a:p>
            <a:pPr marL="0" indent="0" algn="ctr">
              <a:buNone/>
            </a:pPr>
            <a:r>
              <a:rPr lang="en-GR" sz="2400" dirty="0"/>
              <a:t>This process will continue supporting our work as researchers, mathematics teacher educators who aim teachers to develop this inquiry stance in their professional life as a way of developing mathematics teaching and learning at school.</a:t>
            </a:r>
          </a:p>
          <a:p>
            <a:pPr marL="0" indent="0">
              <a:buNone/>
            </a:pPr>
            <a:endParaRPr lang="en-GR" sz="2400" dirty="0"/>
          </a:p>
        </p:txBody>
      </p:sp>
      <p:grpSp>
        <p:nvGrpSpPr>
          <p:cNvPr id="2067" name="Group 2066">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2068" name="Freeform: Shape 2067">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9" name="Freeform: Shape 2068">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Freeform: Shape 2069">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1" name="Freeform: Shape 2070">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50" name="Picture 2" descr="Professor emeritus of mathematics education passes away">
            <a:extLst>
              <a:ext uri="{FF2B5EF4-FFF2-40B4-BE49-F238E27FC236}">
                <a16:creationId xmlns:a16="http://schemas.microsoft.com/office/drawing/2014/main" id="{F5B62A03-7B4B-879D-CBB5-2124D9D31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251" r="6474" b="1"/>
          <a:stretch>
            <a:fillRect/>
          </a:stretch>
        </p:blipFill>
        <p:spPr bwMode="auto">
          <a:xfrm>
            <a:off x="7911976" y="1700784"/>
            <a:ext cx="3735063" cy="437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9990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Τίτλος 1">
            <a:extLst>
              <a:ext uri="{FF2B5EF4-FFF2-40B4-BE49-F238E27FC236}">
                <a16:creationId xmlns:a16="http://schemas.microsoft.com/office/drawing/2014/main" id="{969AABE9-31DA-6BA0-DF1F-36824837CFE3}"/>
              </a:ext>
            </a:extLst>
          </p:cNvPr>
          <p:cNvSpPr>
            <a:spLocks noGrp="1"/>
          </p:cNvSpPr>
          <p:nvPr>
            <p:ph type="title"/>
          </p:nvPr>
        </p:nvSpPr>
        <p:spPr>
          <a:xfrm>
            <a:off x="1179226" y="1120466"/>
            <a:ext cx="9467897" cy="2827858"/>
          </a:xfrm>
        </p:spPr>
        <p:txBody>
          <a:bodyPr anchor="b">
            <a:normAutofit/>
          </a:bodyPr>
          <a:lstStyle/>
          <a:p>
            <a:pPr algn="ctr"/>
            <a:r>
              <a:rPr lang="en-GB" sz="6000" dirty="0">
                <a:solidFill>
                  <a:schemeClr val="tx2"/>
                </a:solidFill>
              </a:rPr>
              <a:t>Thank you</a:t>
            </a:r>
          </a:p>
        </p:txBody>
      </p:sp>
      <p:grpSp>
        <p:nvGrpSpPr>
          <p:cNvPr id="12" name="Group 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9890" y="0"/>
            <a:ext cx="3902110" cy="2382977"/>
            <a:chOff x="6867015" y="-1"/>
            <a:chExt cx="5324985" cy="3251912"/>
          </a:xfrm>
          <a:solidFill>
            <a:schemeClr val="accent5">
              <a:alpha val="10000"/>
            </a:schemeClr>
          </a:solidFill>
        </p:grpSpPr>
        <p:sp>
          <p:nvSpPr>
            <p:cNvPr id="13" name="Freeform: Shape 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948" cy="2175328"/>
            <a:chOff x="-305" y="-1"/>
            <a:chExt cx="3832880" cy="2876136"/>
          </a:xfrm>
        </p:grpSpPr>
        <p:sp>
          <p:nvSpPr>
            <p:cNvPr id="19" name="Freeform: Shape 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54948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58627-5963-EBF7-3275-A7B384E23F2F}"/>
              </a:ext>
            </a:extLst>
          </p:cNvPr>
          <p:cNvSpPr>
            <a:spLocks noGrp="1"/>
          </p:cNvSpPr>
          <p:nvPr>
            <p:ph type="title"/>
          </p:nvPr>
        </p:nvSpPr>
        <p:spPr/>
        <p:txBody>
          <a:bodyPr/>
          <a:lstStyle/>
          <a:p>
            <a:r>
              <a:rPr lang="en-GR" dirty="0"/>
              <a:t>References</a:t>
            </a:r>
          </a:p>
        </p:txBody>
      </p:sp>
      <p:sp>
        <p:nvSpPr>
          <p:cNvPr id="3" name="Content Placeholder 2">
            <a:extLst>
              <a:ext uri="{FF2B5EF4-FFF2-40B4-BE49-F238E27FC236}">
                <a16:creationId xmlns:a16="http://schemas.microsoft.com/office/drawing/2014/main" id="{C0F67F3E-2291-F80F-477D-F297376827FC}"/>
              </a:ext>
            </a:extLst>
          </p:cNvPr>
          <p:cNvSpPr>
            <a:spLocks noGrp="1"/>
          </p:cNvSpPr>
          <p:nvPr>
            <p:ph idx="1"/>
          </p:nvPr>
        </p:nvSpPr>
        <p:spPr/>
        <p:txBody>
          <a:bodyPr>
            <a:normAutofit fontScale="55000" lnSpcReduction="20000"/>
          </a:bodyPr>
          <a:lstStyle/>
          <a:p>
            <a:r>
              <a:rPr lang="en-GB" dirty="0"/>
              <a:t>Ball, D. L., &amp; Wilson, S. M. (1996). Integrity in teaching: Recognizing the fusion of the moral and intellectual. </a:t>
            </a:r>
            <a:r>
              <a:rPr lang="en-GB" i="1" dirty="0"/>
              <a:t>American educational research journal</a:t>
            </a:r>
            <a:r>
              <a:rPr lang="en-GB" dirty="0"/>
              <a:t>, </a:t>
            </a:r>
            <a:r>
              <a:rPr lang="en-GB" i="1" dirty="0"/>
              <a:t>33</a:t>
            </a:r>
            <a:r>
              <a:rPr lang="en-GB" dirty="0"/>
              <a:t>(1), 155-192.</a:t>
            </a:r>
          </a:p>
          <a:p>
            <a:r>
              <a:rPr lang="en-GB" dirty="0"/>
              <a:t>Ball, D. L., </a:t>
            </a:r>
            <a:r>
              <a:rPr lang="en-GB" dirty="0" err="1"/>
              <a:t>Lubienski</a:t>
            </a:r>
            <a:r>
              <a:rPr lang="en-GB" dirty="0"/>
              <a:t>, S. T., &amp; Mewborn, D. S. (2001). Research on teaching mathematics: The unsolved problem of teachers’ mathematical knowledge. </a:t>
            </a:r>
            <a:r>
              <a:rPr lang="en-GB" i="1" dirty="0"/>
              <a:t>Handbook of research on teaching</a:t>
            </a:r>
            <a:r>
              <a:rPr lang="en-GB" dirty="0"/>
              <a:t>, </a:t>
            </a:r>
            <a:r>
              <a:rPr lang="en-GB" i="1" dirty="0"/>
              <a:t>4</a:t>
            </a:r>
            <a:r>
              <a:rPr lang="en-GB" dirty="0"/>
              <a:t>, 433-456. </a:t>
            </a:r>
          </a:p>
          <a:p>
            <a:r>
              <a:rPr lang="en-GB" dirty="0"/>
              <a:t>Barwell, R., Abtahi, Y., &amp; Hauge, K. H. (2024). Collectivist and individualist values in mathematics education. In </a:t>
            </a:r>
            <a:r>
              <a:rPr lang="en-GB" i="1" dirty="0"/>
              <a:t>Values and Valuing in Mathematics Education: Moving Forward into Practice</a:t>
            </a:r>
            <a:r>
              <a:rPr lang="en-GB" dirty="0"/>
              <a:t> (pp. 57-71). Singapore: Springer Nature Singapore.</a:t>
            </a:r>
          </a:p>
          <a:p>
            <a:r>
              <a:rPr lang="en-GB" dirty="0"/>
              <a:t>Charalambous, C. Y., &amp; Delaney, S. (2020). Mathematics teaching practices and practice-based pedagogies: A critical review of the literature since 2000. </a:t>
            </a:r>
            <a:r>
              <a:rPr lang="en-GB" i="1" dirty="0"/>
              <a:t>International handbook of mathematics teacher education</a:t>
            </a:r>
            <a:r>
              <a:rPr lang="en-GB" dirty="0"/>
              <a:t>, </a:t>
            </a:r>
            <a:r>
              <a:rPr lang="en-GB" i="1" dirty="0"/>
              <a:t>1</a:t>
            </a:r>
            <a:r>
              <a:rPr lang="en-GB" dirty="0"/>
              <a:t>, 355-390.</a:t>
            </a:r>
          </a:p>
          <a:p>
            <a:r>
              <a:rPr lang="en-GB" dirty="0"/>
              <a:t>Cobb, P., Stephan, M., McClain, K., &amp; </a:t>
            </a:r>
            <a:r>
              <a:rPr lang="en-GB" dirty="0" err="1"/>
              <a:t>Gravemeijer</a:t>
            </a:r>
            <a:r>
              <a:rPr lang="en-GB" dirty="0"/>
              <a:t>, K. (2001). Participating in classroom mathematical practices. </a:t>
            </a:r>
            <a:r>
              <a:rPr lang="en-GB" i="1" dirty="0"/>
              <a:t>The journal of the Learning Sciences</a:t>
            </a:r>
            <a:r>
              <a:rPr lang="en-GB" dirty="0"/>
              <a:t>, </a:t>
            </a:r>
            <a:r>
              <a:rPr lang="en-GB" i="1" dirty="0"/>
              <a:t>10</a:t>
            </a:r>
            <a:r>
              <a:rPr lang="en-GB" dirty="0"/>
              <a:t>(1-2), 113-163. </a:t>
            </a:r>
          </a:p>
          <a:p>
            <a:r>
              <a:rPr lang="en-GB" dirty="0"/>
              <a:t>Coles, A. (2023). Towards a socio-ecological practice of mathematics teacher education. </a:t>
            </a:r>
            <a:r>
              <a:rPr lang="en-GB" i="1" dirty="0"/>
              <a:t>AIEM - </a:t>
            </a:r>
            <a:r>
              <a:rPr lang="en-GB" i="1" dirty="0" err="1"/>
              <a:t>Avances</a:t>
            </a:r>
            <a:r>
              <a:rPr lang="en-GB" i="1" dirty="0"/>
              <a:t> de </a:t>
            </a:r>
            <a:r>
              <a:rPr lang="en-GB" i="1" dirty="0" err="1"/>
              <a:t>investigación</a:t>
            </a:r>
            <a:r>
              <a:rPr lang="en-GB" i="1" dirty="0"/>
              <a:t> </a:t>
            </a:r>
            <a:r>
              <a:rPr lang="en-GB" i="1" dirty="0" err="1"/>
              <a:t>en</a:t>
            </a:r>
            <a:r>
              <a:rPr lang="en-GB" i="1" dirty="0"/>
              <a:t> </a:t>
            </a:r>
            <a:r>
              <a:rPr lang="en-GB" i="1" dirty="0" err="1"/>
              <a:t>educación</a:t>
            </a:r>
            <a:r>
              <a:rPr lang="en-GB" i="1" dirty="0"/>
              <a:t> </a:t>
            </a:r>
            <a:r>
              <a:rPr lang="en-GB" i="1" dirty="0" err="1"/>
              <a:t>matemática</a:t>
            </a:r>
            <a:r>
              <a:rPr lang="en-GB" i="1" dirty="0"/>
              <a:t>, 23</a:t>
            </a:r>
            <a:r>
              <a:rPr lang="en-GB" dirty="0"/>
              <a:t>, 19-35. https://</a:t>
            </a:r>
            <a:r>
              <a:rPr lang="en-GB" dirty="0" err="1"/>
              <a:t>doi.org</a:t>
            </a:r>
            <a:r>
              <a:rPr lang="en-GB" dirty="0"/>
              <a:t>/10.35763/aiem23.5489</a:t>
            </a:r>
          </a:p>
          <a:p>
            <a:r>
              <a:rPr lang="en-GB" dirty="0"/>
              <a:t>Confrey, J. (1991). The concept of exponential functions: A student’s perspective. In </a:t>
            </a:r>
            <a:r>
              <a:rPr lang="en-GB" i="1" dirty="0"/>
              <a:t>Epistemological foundations of mathematical experience</a:t>
            </a:r>
            <a:r>
              <a:rPr lang="en-GB" dirty="0"/>
              <a:t> (pp. 124-159). New York, NY: Springer New York.</a:t>
            </a:r>
          </a:p>
          <a:p>
            <a:r>
              <a:rPr lang="en-GB" dirty="0"/>
              <a:t>Darragh, L., Brodie, K., Halai, A., Planas, N., Potari, D., Santos-Trigo, M., Scheiner, T. &amp; </a:t>
            </a:r>
            <a:r>
              <a:rPr lang="en-GB" dirty="0" err="1"/>
              <a:t>Walkoe</a:t>
            </a:r>
            <a:r>
              <a:rPr lang="en-GB" dirty="0"/>
              <a:t>, J. (2024). Publishing mathematics education research in English: Amplifying voices from the field. </a:t>
            </a:r>
            <a:r>
              <a:rPr lang="en-GB" i="1" dirty="0"/>
              <a:t>Journal of Mathematics Teacher Education</a:t>
            </a:r>
            <a:r>
              <a:rPr lang="en-GB" dirty="0"/>
              <a:t>, </a:t>
            </a:r>
            <a:r>
              <a:rPr lang="en-GB" i="1" dirty="0"/>
              <a:t>27</a:t>
            </a:r>
            <a:r>
              <a:rPr lang="en-GB" dirty="0"/>
              <a:t>(5), 857-878.</a:t>
            </a:r>
          </a:p>
          <a:p>
            <a:r>
              <a:rPr lang="en-GB" dirty="0"/>
              <a:t>Dreyfus, T., Hershkowitz, R., &amp; Schwarz, B. (2001). The construction of abstract knowledge in interaction. Cognitive Science Quarterly, 1, 307-368.</a:t>
            </a:r>
          </a:p>
        </p:txBody>
      </p:sp>
    </p:spTree>
    <p:extLst>
      <p:ext uri="{BB962C8B-B14F-4D97-AF65-F5344CB8AC3E}">
        <p14:creationId xmlns:p14="http://schemas.microsoft.com/office/powerpoint/2010/main" val="754382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7127F-D91A-37C5-3F47-E35E571ADA0D}"/>
              </a:ext>
            </a:extLst>
          </p:cNvPr>
          <p:cNvSpPr>
            <a:spLocks noGrp="1"/>
          </p:cNvSpPr>
          <p:nvPr>
            <p:ph type="title"/>
          </p:nvPr>
        </p:nvSpPr>
        <p:spPr/>
        <p:txBody>
          <a:bodyPr/>
          <a:lstStyle/>
          <a:p>
            <a:r>
              <a:rPr lang="en-GR" dirty="0"/>
              <a:t>References</a:t>
            </a:r>
          </a:p>
        </p:txBody>
      </p:sp>
      <p:sp>
        <p:nvSpPr>
          <p:cNvPr id="3" name="Content Placeholder 2">
            <a:extLst>
              <a:ext uri="{FF2B5EF4-FFF2-40B4-BE49-F238E27FC236}">
                <a16:creationId xmlns:a16="http://schemas.microsoft.com/office/drawing/2014/main" id="{38BF6FEA-0B75-542F-877A-4BC56858BA05}"/>
              </a:ext>
            </a:extLst>
          </p:cNvPr>
          <p:cNvSpPr>
            <a:spLocks noGrp="1"/>
          </p:cNvSpPr>
          <p:nvPr>
            <p:ph idx="1"/>
          </p:nvPr>
        </p:nvSpPr>
        <p:spPr/>
        <p:txBody>
          <a:bodyPr>
            <a:normAutofit fontScale="55000" lnSpcReduction="20000"/>
          </a:bodyPr>
          <a:lstStyle/>
          <a:p>
            <a:r>
              <a:rPr lang="en-GB" dirty="0"/>
              <a:t>Gómez-Chacón, I. M., Hochmuth, R., Jaworski, B., </a:t>
            </a:r>
            <a:r>
              <a:rPr lang="en-GB" dirty="0" err="1"/>
              <a:t>Rebenda</a:t>
            </a:r>
            <a:r>
              <a:rPr lang="en-GB" dirty="0"/>
              <a:t>, J., Ruge, J., &amp; Thomas, S. (Eds.). (2021). Inquiry in university mathematics teaching and learning: The PLATINUM Project. https:// is. </a:t>
            </a:r>
            <a:r>
              <a:rPr lang="en-GB" dirty="0" err="1"/>
              <a:t>muni</a:t>
            </a:r>
            <a:r>
              <a:rPr lang="en-GB" dirty="0"/>
              <a:t>. </a:t>
            </a:r>
            <a:r>
              <a:rPr lang="en-GB" dirty="0" err="1"/>
              <a:t>cz</a:t>
            </a:r>
            <a:r>
              <a:rPr lang="en-GB" dirty="0"/>
              <a:t>/</a:t>
            </a:r>
            <a:r>
              <a:rPr lang="en-GB" dirty="0" err="1"/>
              <a:t>publi</a:t>
            </a:r>
            <a:r>
              <a:rPr lang="en-GB" dirty="0"/>
              <a:t> cation/ 18254 22/ </a:t>
            </a:r>
            <a:r>
              <a:rPr lang="en-GB" dirty="0" err="1"/>
              <a:t>Kniha</a:t>
            </a:r>
            <a:r>
              <a:rPr lang="en-GB" dirty="0"/>
              <a:t>_ Plati num. pdf https:// </a:t>
            </a:r>
            <a:r>
              <a:rPr lang="en-GB" dirty="0" err="1"/>
              <a:t>doi</a:t>
            </a:r>
            <a:r>
              <a:rPr lang="en-GB" dirty="0"/>
              <a:t>. org/ 10. 5817/ </a:t>
            </a:r>
            <a:r>
              <a:rPr lang="en-GB" dirty="0" err="1"/>
              <a:t>cz</a:t>
            </a:r>
            <a:r>
              <a:rPr lang="en-GB" dirty="0"/>
              <a:t>. </a:t>
            </a:r>
            <a:r>
              <a:rPr lang="en-GB" dirty="0" err="1"/>
              <a:t>muni</a:t>
            </a:r>
            <a:r>
              <a:rPr lang="en-GB" dirty="0"/>
              <a:t>. m210- 9983- 2021.</a:t>
            </a:r>
          </a:p>
          <a:p>
            <a:r>
              <a:rPr lang="en-GB" dirty="0" err="1"/>
              <a:t>Gorgorió</a:t>
            </a:r>
            <a:r>
              <a:rPr lang="en-GB" dirty="0"/>
              <a:t>, N., &amp; Planas, N. (2001). Teaching mathematics in multilingual classrooms. </a:t>
            </a:r>
            <a:r>
              <a:rPr lang="en-GB" i="1" dirty="0"/>
              <a:t>Educational studies in mathematics</a:t>
            </a:r>
            <a:r>
              <a:rPr lang="en-GB" dirty="0"/>
              <a:t>, </a:t>
            </a:r>
            <a:r>
              <a:rPr lang="en-GB" i="1" dirty="0"/>
              <a:t>47</a:t>
            </a:r>
            <a:r>
              <a:rPr lang="en-GB" dirty="0"/>
              <a:t>(1), 7-33.</a:t>
            </a:r>
          </a:p>
          <a:p>
            <a:r>
              <a:rPr lang="en-GB" dirty="0"/>
              <a:t>Grossman, P. (ED.) (2018). </a:t>
            </a:r>
            <a:r>
              <a:rPr lang="en-GB" i="1" dirty="0"/>
              <a:t>Teaching core practices in teacher education</a:t>
            </a:r>
            <a:r>
              <a:rPr lang="en-GB" dirty="0"/>
              <a:t>. </a:t>
            </a:r>
            <a:r>
              <a:rPr lang="en-GB" dirty="0" err="1"/>
              <a:t>Cambridge,MA</a:t>
            </a:r>
            <a:r>
              <a:rPr lang="en-GB" dirty="0"/>
              <a:t>: Harvard Education Press.</a:t>
            </a:r>
          </a:p>
          <a:p>
            <a:r>
              <a:rPr lang="en-AU" dirty="0"/>
              <a:t>Jackson, A., Serbin, K. S., &amp; Bae, Y. (2024). Prospective and in-service teachers’ use of pedagogical mathematical practices in approximations of teaching practice. </a:t>
            </a:r>
            <a:r>
              <a:rPr lang="en-AU" i="1" dirty="0"/>
              <a:t>Journal of Mathematics Teacher Education</a:t>
            </a:r>
            <a:r>
              <a:rPr lang="en-AU" dirty="0"/>
              <a:t>. </a:t>
            </a:r>
            <a:r>
              <a:rPr lang="en-AU" u="sng" dirty="0">
                <a:hlinkClick r:id="rId2"/>
              </a:rPr>
              <a:t>https://doi.org/10.1007/s10857-024-09669-9</a:t>
            </a:r>
            <a:r>
              <a:rPr lang="en-AU" dirty="0"/>
              <a:t> </a:t>
            </a:r>
            <a:endParaRPr lang="en-GR" dirty="0"/>
          </a:p>
          <a:p>
            <a:r>
              <a:rPr lang="en-GB" dirty="0"/>
              <a:t>Jaworski, B. (2002). </a:t>
            </a:r>
            <a:r>
              <a:rPr lang="en-GB" i="1" dirty="0"/>
              <a:t>Investigating mathematics teaching: A constructivist enquiry</a:t>
            </a:r>
            <a:r>
              <a:rPr lang="en-GB" dirty="0"/>
              <a:t>. Routledge.  </a:t>
            </a:r>
          </a:p>
          <a:p>
            <a:r>
              <a:rPr lang="en-AU" dirty="0"/>
              <a:t>Jaworski, B. (2006). Theory and practice in mathematics teaching development: Critical inquiry as a mode of learning in teaching. </a:t>
            </a:r>
            <a:r>
              <a:rPr lang="en-AU" i="1" dirty="0"/>
              <a:t>Journal of mathematics teacher education</a:t>
            </a:r>
            <a:r>
              <a:rPr lang="en-AU" dirty="0"/>
              <a:t>, </a:t>
            </a:r>
            <a:r>
              <a:rPr lang="en-AU" i="1" dirty="0"/>
              <a:t>9</a:t>
            </a:r>
            <a:r>
              <a:rPr lang="en-AU" dirty="0"/>
              <a:t>(2), 187–211.</a:t>
            </a:r>
            <a:endParaRPr lang="en-GB" dirty="0"/>
          </a:p>
          <a:p>
            <a:r>
              <a:rPr lang="en-GB" dirty="0"/>
              <a:t>Jaworski, B. (2002). Sensitivity and challenge in university mathematics tutorial teaching. </a:t>
            </a:r>
            <a:r>
              <a:rPr lang="en-GB" i="1" dirty="0"/>
              <a:t>Educational Studies in Mathematics</a:t>
            </a:r>
            <a:r>
              <a:rPr lang="en-GB" dirty="0"/>
              <a:t>, </a:t>
            </a:r>
            <a:r>
              <a:rPr lang="en-GB" i="1" dirty="0"/>
              <a:t>51</a:t>
            </a:r>
            <a:r>
              <a:rPr lang="en-GB" dirty="0"/>
              <a:t>(1), 71-94.</a:t>
            </a:r>
          </a:p>
          <a:p>
            <a:r>
              <a:rPr lang="en-GB" dirty="0" err="1"/>
              <a:t>Makonye</a:t>
            </a:r>
            <a:r>
              <a:rPr lang="en-GB" dirty="0"/>
              <a:t>, J. P., &amp; Moodley, N. P. (2023). Connecting mathematics to STEM education: interdisciplinary teaching and learning facilitation. </a:t>
            </a:r>
            <a:r>
              <a:rPr lang="en-GB" i="1" dirty="0"/>
              <a:t>ZDM–Mathematics Education</a:t>
            </a:r>
            <a:r>
              <a:rPr lang="en-GB" dirty="0"/>
              <a:t>, </a:t>
            </a:r>
            <a:r>
              <a:rPr lang="en-GB" i="1" dirty="0"/>
              <a:t>55</a:t>
            </a:r>
            <a:r>
              <a:rPr lang="en-GB" dirty="0"/>
              <a:t>(7), 1365-1373.</a:t>
            </a:r>
          </a:p>
          <a:p>
            <a:endParaRPr lang="en-GR" dirty="0"/>
          </a:p>
        </p:txBody>
      </p:sp>
    </p:spTree>
    <p:extLst>
      <p:ext uri="{BB962C8B-B14F-4D97-AF65-F5344CB8AC3E}">
        <p14:creationId xmlns:p14="http://schemas.microsoft.com/office/powerpoint/2010/main" val="352892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F6667-F7FB-D0C8-5257-898C7C1E23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07AB9F-51D0-F18A-9FBA-1B1F0411715B}"/>
              </a:ext>
            </a:extLst>
          </p:cNvPr>
          <p:cNvSpPr>
            <a:spLocks noGrp="1"/>
          </p:cNvSpPr>
          <p:nvPr>
            <p:ph type="title"/>
          </p:nvPr>
        </p:nvSpPr>
        <p:spPr/>
        <p:txBody>
          <a:bodyPr/>
          <a:lstStyle/>
          <a:p>
            <a:r>
              <a:rPr lang="en-GR" dirty="0"/>
              <a:t>References</a:t>
            </a:r>
          </a:p>
        </p:txBody>
      </p:sp>
      <p:sp>
        <p:nvSpPr>
          <p:cNvPr id="3" name="Content Placeholder 2">
            <a:extLst>
              <a:ext uri="{FF2B5EF4-FFF2-40B4-BE49-F238E27FC236}">
                <a16:creationId xmlns:a16="http://schemas.microsoft.com/office/drawing/2014/main" id="{AF645471-A87F-A709-D869-F85FA862C98C}"/>
              </a:ext>
            </a:extLst>
          </p:cNvPr>
          <p:cNvSpPr>
            <a:spLocks noGrp="1"/>
          </p:cNvSpPr>
          <p:nvPr>
            <p:ph idx="1"/>
          </p:nvPr>
        </p:nvSpPr>
        <p:spPr/>
        <p:txBody>
          <a:bodyPr>
            <a:noAutofit/>
          </a:bodyPr>
          <a:lstStyle/>
          <a:p>
            <a:r>
              <a:rPr lang="en-GB" sz="1400" dirty="0"/>
              <a:t>Planas, N. (2021). How specific can language as resource become for the teaching of algebraic concepts?. </a:t>
            </a:r>
            <a:r>
              <a:rPr lang="en-GB" sz="1400" i="1" dirty="0"/>
              <a:t>ZDM–Mathematics Education</a:t>
            </a:r>
            <a:r>
              <a:rPr lang="en-GB" sz="1400" dirty="0"/>
              <a:t>, </a:t>
            </a:r>
            <a:r>
              <a:rPr lang="en-GB" sz="1400" i="1" dirty="0"/>
              <a:t>53</a:t>
            </a:r>
            <a:r>
              <a:rPr lang="en-GB" sz="1400" dirty="0"/>
              <a:t>(2), 277-288.</a:t>
            </a:r>
          </a:p>
          <a:p>
            <a:r>
              <a:rPr lang="en-GB" sz="1400" dirty="0"/>
              <a:t>Potari, D., &amp; Jaworski, B. (2002). Tackling complexity in mathematics teaching development: Using the teaching triad as a tool for reflection and analysis. </a:t>
            </a:r>
            <a:r>
              <a:rPr lang="en-GB" sz="1400" i="1" dirty="0"/>
              <a:t>Journal of Mathematics Teacher Education</a:t>
            </a:r>
            <a:r>
              <a:rPr lang="en-GB" sz="1400" dirty="0"/>
              <a:t>, </a:t>
            </a:r>
            <a:r>
              <a:rPr lang="en-GB" sz="1400" i="1" dirty="0"/>
              <a:t>5</a:t>
            </a:r>
            <a:r>
              <a:rPr lang="en-GB" sz="1400" dirty="0"/>
              <a:t>(4), 351-380.</a:t>
            </a:r>
          </a:p>
          <a:p>
            <a:r>
              <a:rPr lang="en-GB" sz="1400" dirty="0"/>
              <a:t>Potari, D. (2013). The relationship of theory and practice in mathematics teacher professional development: an activity theory perspective. </a:t>
            </a:r>
            <a:r>
              <a:rPr lang="en-GB" sz="1400" i="1" dirty="0"/>
              <a:t>ZDM</a:t>
            </a:r>
            <a:r>
              <a:rPr lang="en-GB" sz="1400" dirty="0"/>
              <a:t>, </a:t>
            </a:r>
            <a:r>
              <a:rPr lang="en-GB" sz="1400" i="1" dirty="0"/>
              <a:t>45</a:t>
            </a:r>
            <a:r>
              <a:rPr lang="en-GB" sz="1400" dirty="0"/>
              <a:t>(4), 507-519.</a:t>
            </a:r>
          </a:p>
          <a:p>
            <a:r>
              <a:rPr lang="en-GB" sz="1400" dirty="0"/>
              <a:t>Radford, L. (2010). Algebraic thinking from a cultural semiotic perspective. </a:t>
            </a:r>
            <a:r>
              <a:rPr lang="en-GB" sz="1400" i="1" dirty="0"/>
              <a:t>Research in Mathematics Education</a:t>
            </a:r>
            <a:r>
              <a:rPr lang="en-GB" sz="1400" dirty="0"/>
              <a:t>, </a:t>
            </a:r>
            <a:r>
              <a:rPr lang="en-GB" sz="1400" i="1" dirty="0"/>
              <a:t>12</a:t>
            </a:r>
            <a:r>
              <a:rPr lang="en-GB" sz="1400" dirty="0"/>
              <a:t>(1), 1-19.</a:t>
            </a:r>
          </a:p>
          <a:p>
            <a:r>
              <a:rPr lang="en-AU" sz="1400" dirty="0"/>
              <a:t>Rotem, S. H., Potari, D., &amp; </a:t>
            </a:r>
            <a:r>
              <a:rPr lang="en-AU" sz="1400" dirty="0" err="1"/>
              <a:t>Psycharis</a:t>
            </a:r>
            <a:r>
              <a:rPr lang="en-AU" sz="1400" dirty="0"/>
              <a:t>, G. (2024). Using critical incidents as a tool for promoting prospective teachers’ noticing during reflective discussions in a fieldwork-based university course. </a:t>
            </a:r>
            <a:r>
              <a:rPr lang="en-AU" sz="1400" i="1" dirty="0"/>
              <a:t>Educational Studies in Mathematics</a:t>
            </a:r>
            <a:r>
              <a:rPr lang="en-AU" sz="1400" dirty="0"/>
              <a:t>, </a:t>
            </a:r>
            <a:r>
              <a:rPr lang="en-AU" sz="1400" i="1" dirty="0"/>
              <a:t>117</a:t>
            </a:r>
            <a:r>
              <a:rPr lang="en-AU" sz="1400" dirty="0"/>
              <a:t>(1), 67–95.</a:t>
            </a:r>
            <a:endParaRPr lang="en-GR" sz="1400" dirty="0"/>
          </a:p>
          <a:p>
            <a:r>
              <a:rPr lang="en-AU" sz="1400" dirty="0"/>
              <a:t>Ruthven, K., &amp; Goodchild, S. (2015). Knowledge creation through dialogic interaction between the practices of teaching and researching. In L.D. English &amp; D. Kirshner (Eds.), </a:t>
            </a:r>
            <a:r>
              <a:rPr lang="en-AU" sz="1400" i="1" dirty="0"/>
              <a:t>Handbook of international research in mathematics education – 3</a:t>
            </a:r>
            <a:r>
              <a:rPr lang="en-AU" sz="1400" i="1" baseline="30000" dirty="0"/>
              <a:t>rd</a:t>
            </a:r>
            <a:r>
              <a:rPr lang="en-AU" sz="1400" i="1" dirty="0"/>
              <a:t> edition</a:t>
            </a:r>
            <a:r>
              <a:rPr lang="en-AU" sz="1400" dirty="0"/>
              <a:t> (pp. 523–540). Routledge.</a:t>
            </a:r>
            <a:endParaRPr lang="en-GB" sz="1400" dirty="0"/>
          </a:p>
          <a:p>
            <a:r>
              <a:rPr lang="en-GB" sz="1400" dirty="0"/>
              <a:t>Steffe, L. P. (1988). Children's construction of number sequences and multiplying schemes. In </a:t>
            </a:r>
            <a:r>
              <a:rPr lang="en-GB" sz="1400" i="1" dirty="0"/>
              <a:t>Number concepts and operations in the middle grades</a:t>
            </a:r>
            <a:r>
              <a:rPr lang="en-GB" sz="1400" dirty="0"/>
              <a:t> (pp. 119-140). Routledge.</a:t>
            </a:r>
          </a:p>
          <a:p>
            <a:r>
              <a:rPr lang="en-GB" sz="1400" dirty="0"/>
              <a:t>Steffe, L. P., &amp; Olive, J. (2009). </a:t>
            </a:r>
            <a:r>
              <a:rPr lang="en-GB" sz="1400" i="1" dirty="0"/>
              <a:t>Children's fractional knowledge</a:t>
            </a:r>
            <a:r>
              <a:rPr lang="en-GB" sz="1400" dirty="0"/>
              <a:t>. Springer Science &amp; Business Media.</a:t>
            </a:r>
          </a:p>
          <a:p>
            <a:r>
              <a:rPr lang="en-GB" sz="1400" dirty="0"/>
              <a:t>Stein, M. K., Engle, R. A., Smith, M. S., &amp; Hughes, E. K. (2008). Orchestrating productive mathematical discussions: Five practices for helping teachers move beyond show and tell. </a:t>
            </a:r>
            <a:r>
              <a:rPr lang="en-GB" sz="1400" i="1" dirty="0"/>
              <a:t>Mathematical thinking and learning</a:t>
            </a:r>
            <a:r>
              <a:rPr lang="en-GB" sz="1400" dirty="0"/>
              <a:t>, </a:t>
            </a:r>
            <a:r>
              <a:rPr lang="en-GB" sz="1400" i="1" dirty="0"/>
              <a:t>10</a:t>
            </a:r>
            <a:r>
              <a:rPr lang="en-GB" sz="1400" dirty="0"/>
              <a:t>(4), 313-340.</a:t>
            </a:r>
          </a:p>
        </p:txBody>
      </p:sp>
    </p:spTree>
    <p:extLst>
      <p:ext uri="{BB962C8B-B14F-4D97-AF65-F5344CB8AC3E}">
        <p14:creationId xmlns:p14="http://schemas.microsoft.com/office/powerpoint/2010/main" val="1260410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5F33D-2026-E8D0-8B1D-334D27D4E2D1}"/>
              </a:ext>
            </a:extLst>
          </p:cNvPr>
          <p:cNvSpPr>
            <a:spLocks noGrp="1"/>
          </p:cNvSpPr>
          <p:nvPr>
            <p:ph type="title"/>
          </p:nvPr>
        </p:nvSpPr>
        <p:spPr/>
        <p:txBody>
          <a:bodyPr/>
          <a:lstStyle/>
          <a:p>
            <a:r>
              <a:rPr lang="en-GR" dirty="0"/>
              <a:t>References</a:t>
            </a:r>
          </a:p>
        </p:txBody>
      </p:sp>
      <p:sp>
        <p:nvSpPr>
          <p:cNvPr id="3" name="Content Placeholder 2">
            <a:extLst>
              <a:ext uri="{FF2B5EF4-FFF2-40B4-BE49-F238E27FC236}">
                <a16:creationId xmlns:a16="http://schemas.microsoft.com/office/drawing/2014/main" id="{A371E156-9B5A-D9AE-466B-28D5EE646FBB}"/>
              </a:ext>
            </a:extLst>
          </p:cNvPr>
          <p:cNvSpPr>
            <a:spLocks noGrp="1"/>
          </p:cNvSpPr>
          <p:nvPr>
            <p:ph idx="1"/>
          </p:nvPr>
        </p:nvSpPr>
        <p:spPr/>
        <p:txBody>
          <a:bodyPr>
            <a:normAutofit fontScale="77500" lnSpcReduction="20000"/>
          </a:bodyPr>
          <a:lstStyle/>
          <a:p>
            <a:r>
              <a:rPr lang="en-GB" dirty="0"/>
              <a:t>Valero, P., &amp; </a:t>
            </a:r>
            <a:r>
              <a:rPr lang="en-GB" dirty="0" err="1"/>
              <a:t>Beccuti</a:t>
            </a:r>
            <a:r>
              <a:rPr lang="en-GB" dirty="0"/>
              <a:t>, F. (2025). Troubling the aims of mathematics education in the socio‑ecological. In K. le Roux, A. Coles, A. Solares‑Rojas, A. Bose, C. </a:t>
            </a:r>
            <a:r>
              <a:rPr lang="en-GB" dirty="0" err="1"/>
              <a:t>Vistro</a:t>
            </a:r>
            <a:r>
              <a:rPr lang="en-GB" dirty="0"/>
              <a:t>‑Yu, P. Valero, &amp; N. Sinclair (Eds.), </a:t>
            </a:r>
            <a:r>
              <a:rPr lang="en-GB" i="1" dirty="0"/>
              <a:t>Proceedings of the 27th ICMI Study Conference: Mathematics education and the socio‑ecological</a:t>
            </a:r>
            <a:r>
              <a:rPr lang="en-GB" dirty="0"/>
              <a:t> (pp. 140–147). International Commission on Mathematical Instruction (ICMI) &amp; MATHTED.</a:t>
            </a:r>
          </a:p>
          <a:p>
            <a:r>
              <a:rPr lang="en-GB" dirty="0"/>
              <a:t>Williams, J., &amp; Roth, W. M. (2019). Theoretical perspectives on interdisciplinary mathematics education. In </a:t>
            </a:r>
            <a:r>
              <a:rPr lang="en-GB" i="1" dirty="0"/>
              <a:t>Interdisciplinary mathematics education: The state of the art and beyond</a:t>
            </a:r>
            <a:r>
              <a:rPr lang="en-GB" dirty="0"/>
              <a:t> (pp. 13-34). Cham: Springer International Publishing.</a:t>
            </a:r>
          </a:p>
          <a:p>
            <a:r>
              <a:rPr lang="en-GB" dirty="0"/>
              <a:t>Wood, T., Williams, G., &amp; McNeal, B. (2006). Children's mathematical thinking in different classroom cultures. </a:t>
            </a:r>
            <a:r>
              <a:rPr lang="en-GB" i="1" dirty="0"/>
              <a:t>Journal for research in mathematics education</a:t>
            </a:r>
            <a:r>
              <a:rPr lang="en-GB" dirty="0"/>
              <a:t>, </a:t>
            </a:r>
            <a:r>
              <a:rPr lang="en-GB" i="1" dirty="0"/>
              <a:t>37</a:t>
            </a:r>
            <a:r>
              <a:rPr lang="en-GB" dirty="0"/>
              <a:t>(3), 222-255.</a:t>
            </a:r>
          </a:p>
          <a:p>
            <a:r>
              <a:rPr lang="en-GB" dirty="0"/>
              <a:t>Yackel, E., &amp; Cobb, P. (1996). </a:t>
            </a:r>
            <a:r>
              <a:rPr lang="en-GB" dirty="0" err="1"/>
              <a:t>Sociomath</a:t>
            </a:r>
            <a:r>
              <a:rPr lang="en-GB" dirty="0"/>
              <a:t> norms, argumentation, and autonomy in mathematics. </a:t>
            </a:r>
            <a:r>
              <a:rPr lang="en-GB" i="1" dirty="0"/>
              <a:t>Journal for Research in Mathematics Education, 27</a:t>
            </a:r>
            <a:r>
              <a:rPr lang="en-GB" dirty="0"/>
              <a:t>, 458–477.</a:t>
            </a:r>
          </a:p>
          <a:p>
            <a:r>
              <a:rPr lang="en-GB" dirty="0"/>
              <a:t>Zavala, M., &amp; Aguirre, J. M. (2024). Cultivating mathematical hearts: </a:t>
            </a:r>
            <a:r>
              <a:rPr lang="en-GB" i="1" dirty="0"/>
              <a:t>Culturally responsive mathematics teaching in elementary classrooms</a:t>
            </a:r>
            <a:r>
              <a:rPr lang="en-GB" dirty="0"/>
              <a:t>. Corwin Press.</a:t>
            </a:r>
          </a:p>
          <a:p>
            <a:endParaRPr lang="en-GR" dirty="0"/>
          </a:p>
        </p:txBody>
      </p:sp>
    </p:spTree>
    <p:extLst>
      <p:ext uri="{BB962C8B-B14F-4D97-AF65-F5344CB8AC3E}">
        <p14:creationId xmlns:p14="http://schemas.microsoft.com/office/powerpoint/2010/main" val="2390011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7296DC-46AE-617F-6A48-2E0F34930B9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E15E8A-CB6A-85A1-E527-C2B5C6397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B97DBCBE-ACBE-F30D-8328-143F768375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866697-4018-0F98-8A40-3AD6B185014D}"/>
              </a:ext>
            </a:extLst>
          </p:cNvPr>
          <p:cNvSpPr>
            <a:spLocks noGrp="1"/>
          </p:cNvSpPr>
          <p:nvPr>
            <p:ph type="title"/>
          </p:nvPr>
        </p:nvSpPr>
        <p:spPr>
          <a:xfrm>
            <a:off x="686834" y="1153572"/>
            <a:ext cx="3200400" cy="4461163"/>
          </a:xfrm>
        </p:spPr>
        <p:txBody>
          <a:bodyPr>
            <a:normAutofit fontScale="90000"/>
          </a:bodyPr>
          <a:lstStyle/>
          <a:p>
            <a:pPr algn="ctr"/>
            <a:r>
              <a:rPr lang="en-GR" sz="4100" dirty="0">
                <a:solidFill>
                  <a:srgbClr val="FFFFFF"/>
                </a:solidFill>
              </a:rPr>
              <a:t>Research on mathematics teaching and its complexity</a:t>
            </a:r>
            <a:r>
              <a:rPr lang="en-GB" sz="4100" dirty="0">
                <a:solidFill>
                  <a:srgbClr val="FFFFFF"/>
                </a:solidFill>
              </a:rPr>
              <a:t>-</a:t>
            </a:r>
            <a:br>
              <a:rPr lang="en-GB" sz="4100" dirty="0">
                <a:solidFill>
                  <a:srgbClr val="FFFFFF"/>
                </a:solidFill>
              </a:rPr>
            </a:br>
            <a:r>
              <a:rPr lang="en-GR" sz="4100" dirty="0">
                <a:solidFill>
                  <a:srgbClr val="FFFFFF"/>
                </a:solidFill>
              </a:rPr>
              <a:t>A historical journey</a:t>
            </a:r>
            <a:br>
              <a:rPr lang="en-GR" sz="4100" dirty="0">
                <a:solidFill>
                  <a:srgbClr val="FFFFFF"/>
                </a:solidFill>
              </a:rPr>
            </a:br>
            <a:endParaRPr lang="en-GR" sz="4100" dirty="0">
              <a:solidFill>
                <a:srgbClr val="FFFFFF"/>
              </a:solidFill>
            </a:endParaRPr>
          </a:p>
        </p:txBody>
      </p:sp>
      <p:sp>
        <p:nvSpPr>
          <p:cNvPr id="12" name="Arc 11">
            <a:extLst>
              <a:ext uri="{FF2B5EF4-FFF2-40B4-BE49-F238E27FC236}">
                <a16:creationId xmlns:a16="http://schemas.microsoft.com/office/drawing/2014/main" id="{E9D89967-D870-EF2C-D622-BCF1012A2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FD9C8237-4F2E-651B-D7FB-8BFC30B95F7E}"/>
              </a:ext>
            </a:extLst>
          </p:cNvPr>
          <p:cNvSpPr>
            <a:spLocks noGrp="1"/>
          </p:cNvSpPr>
          <p:nvPr>
            <p:ph idx="1"/>
          </p:nvPr>
        </p:nvSpPr>
        <p:spPr>
          <a:xfrm>
            <a:off x="3636090" y="102870"/>
            <a:ext cx="7825577" cy="6436042"/>
          </a:xfrm>
        </p:spPr>
        <p:txBody>
          <a:bodyPr>
            <a:normAutofit fontScale="92500" lnSpcReduction="10000"/>
          </a:bodyPr>
          <a:lstStyle/>
          <a:p>
            <a:pPr marL="0" indent="0" algn="ctr">
              <a:buNone/>
            </a:pPr>
            <a:r>
              <a:rPr lang="en-US" b="1" dirty="0"/>
              <a:t>Going deeper on the practice of mathematics teaching at the micro-level of mathematics classroom</a:t>
            </a:r>
          </a:p>
          <a:p>
            <a:pPr marL="0" indent="0" algn="ctr">
              <a:buNone/>
            </a:pPr>
            <a:endParaRPr lang="en-US" b="1" dirty="0"/>
          </a:p>
          <a:p>
            <a:pPr lvl="1"/>
            <a:r>
              <a:rPr lang="en-US" sz="2800" dirty="0"/>
              <a:t>Holistic ways of understanding mathematics teaching and learning </a:t>
            </a:r>
          </a:p>
          <a:p>
            <a:pPr marL="914400" lvl="2" indent="0">
              <a:buNone/>
            </a:pPr>
            <a:r>
              <a:rPr lang="en-US" sz="2200" dirty="0"/>
              <a:t>(e.g. the use of Teaching Triad – Jaworski 2002; Jaworski 2002; Potari &amp; Jaworski 2002) (Relationships between Management of Learning, Mathematical Challenge, Sensitivity to Students)</a:t>
            </a:r>
          </a:p>
          <a:p>
            <a:pPr marL="457200" lvl="1" indent="0">
              <a:buNone/>
            </a:pPr>
            <a:endParaRPr lang="en-US" dirty="0"/>
          </a:p>
          <a:p>
            <a:pPr lvl="1"/>
            <a:r>
              <a:rPr lang="en-US" sz="2800" dirty="0"/>
              <a:t>Linking mathematics teaching and mathematics learning – blending the moral and the intellectual </a:t>
            </a:r>
            <a:br>
              <a:rPr lang="en-US" sz="2800" dirty="0"/>
            </a:br>
            <a:r>
              <a:rPr lang="en-US" dirty="0"/>
              <a:t>(Ball et al. 2001)</a:t>
            </a:r>
          </a:p>
          <a:p>
            <a:pPr marL="457200" lvl="1" indent="0">
              <a:buNone/>
            </a:pPr>
            <a:endParaRPr lang="en-US" dirty="0"/>
          </a:p>
          <a:p>
            <a:pPr lvl="1"/>
            <a:r>
              <a:rPr lang="en-US" sz="2800" dirty="0"/>
              <a:t>Decomposition of the practice of mathematics teaching </a:t>
            </a:r>
          </a:p>
          <a:p>
            <a:pPr marL="914400" lvl="2" indent="0">
              <a:buNone/>
            </a:pPr>
            <a:r>
              <a:rPr lang="en-US" sz="2200" dirty="0"/>
              <a:t>(e.g. Five practices: </a:t>
            </a:r>
            <a:r>
              <a:rPr lang="en-GB" sz="2200" dirty="0"/>
              <a:t>anticipating, monitoring, selecting, sequencing, and making connections between student responses – Stein et al. 2008; core practices: general </a:t>
            </a:r>
            <a:br>
              <a:rPr lang="en-GB" sz="2200" dirty="0"/>
            </a:br>
            <a:r>
              <a:rPr lang="en-GB" sz="2200" dirty="0"/>
              <a:t>and content specific – Grossman 2018) </a:t>
            </a:r>
            <a:endParaRPr lang="el-GR" sz="2200" dirty="0"/>
          </a:p>
          <a:p>
            <a:pPr lvl="1"/>
            <a:endParaRPr lang="en-GR" sz="2800" dirty="0"/>
          </a:p>
        </p:txBody>
      </p:sp>
    </p:spTree>
    <p:extLst>
      <p:ext uri="{BB962C8B-B14F-4D97-AF65-F5344CB8AC3E}">
        <p14:creationId xmlns:p14="http://schemas.microsoft.com/office/powerpoint/2010/main" val="3793383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2DCE89-690A-3ED9-F0DF-F12718DAEE2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486A4D6-3CA4-3AFF-ADEE-EEA43F2F77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F9DAA45-DEE2-2007-9314-CA9B51C4D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945BE4-58E2-F824-1272-CD957BF422BB}"/>
              </a:ext>
            </a:extLst>
          </p:cNvPr>
          <p:cNvSpPr>
            <a:spLocks noGrp="1"/>
          </p:cNvSpPr>
          <p:nvPr>
            <p:ph type="title"/>
          </p:nvPr>
        </p:nvSpPr>
        <p:spPr>
          <a:xfrm>
            <a:off x="686834" y="1153572"/>
            <a:ext cx="3200400" cy="4461163"/>
          </a:xfrm>
        </p:spPr>
        <p:txBody>
          <a:bodyPr>
            <a:normAutofit fontScale="90000"/>
          </a:bodyPr>
          <a:lstStyle/>
          <a:p>
            <a:pPr algn="ctr"/>
            <a:r>
              <a:rPr lang="en-GR" sz="4100" dirty="0">
                <a:solidFill>
                  <a:srgbClr val="FFFFFF"/>
                </a:solidFill>
              </a:rPr>
              <a:t>Research on mathematics teaching and its complexity</a:t>
            </a:r>
            <a:r>
              <a:rPr lang="en-GB" sz="4100" dirty="0">
                <a:solidFill>
                  <a:srgbClr val="FFFFFF"/>
                </a:solidFill>
              </a:rPr>
              <a:t>-</a:t>
            </a:r>
            <a:br>
              <a:rPr lang="en-GB" sz="4100" dirty="0">
                <a:solidFill>
                  <a:srgbClr val="FFFFFF"/>
                </a:solidFill>
              </a:rPr>
            </a:br>
            <a:r>
              <a:rPr lang="en-GR" sz="4100" dirty="0">
                <a:solidFill>
                  <a:srgbClr val="FFFFFF"/>
                </a:solidFill>
              </a:rPr>
              <a:t>A historical journey</a:t>
            </a:r>
            <a:br>
              <a:rPr lang="en-GR" sz="4100" dirty="0">
                <a:solidFill>
                  <a:srgbClr val="FFFFFF"/>
                </a:solidFill>
              </a:rPr>
            </a:br>
            <a:endParaRPr lang="en-GR" sz="4100" dirty="0">
              <a:solidFill>
                <a:srgbClr val="FFFFFF"/>
              </a:solidFill>
            </a:endParaRPr>
          </a:p>
        </p:txBody>
      </p:sp>
      <p:sp>
        <p:nvSpPr>
          <p:cNvPr id="12" name="Arc 11">
            <a:extLst>
              <a:ext uri="{FF2B5EF4-FFF2-40B4-BE49-F238E27FC236}">
                <a16:creationId xmlns:a16="http://schemas.microsoft.com/office/drawing/2014/main" id="{CD848332-339C-28D4-0DFD-00BB0DBB16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Content Placeholder 2">
            <a:extLst>
              <a:ext uri="{FF2B5EF4-FFF2-40B4-BE49-F238E27FC236}">
                <a16:creationId xmlns:a16="http://schemas.microsoft.com/office/drawing/2014/main" id="{8CCBF6ED-01F0-2D6C-2C73-6EC73EC7948A}"/>
              </a:ext>
            </a:extLst>
          </p:cNvPr>
          <p:cNvSpPr>
            <a:spLocks noGrp="1"/>
          </p:cNvSpPr>
          <p:nvPr>
            <p:ph idx="1"/>
          </p:nvPr>
        </p:nvSpPr>
        <p:spPr>
          <a:xfrm>
            <a:off x="3689985" y="114205"/>
            <a:ext cx="7943850" cy="6333267"/>
          </a:xfrm>
        </p:spPr>
        <p:txBody>
          <a:bodyPr>
            <a:normAutofit fontScale="92500" lnSpcReduction="10000"/>
          </a:bodyPr>
          <a:lstStyle/>
          <a:p>
            <a:pPr marL="0" indent="0" algn="ctr">
              <a:buNone/>
            </a:pPr>
            <a:r>
              <a:rPr lang="en-GR" b="1" dirty="0"/>
              <a:t>Considering social, cultural, political and environmental perspectives in mathematics teaching</a:t>
            </a:r>
            <a:endParaRPr lang="en-GB" b="1" dirty="0"/>
          </a:p>
          <a:p>
            <a:pPr marL="0" indent="0">
              <a:buNone/>
            </a:pPr>
            <a:endParaRPr lang="en-GR" dirty="0"/>
          </a:p>
          <a:p>
            <a:pPr lvl="1"/>
            <a:r>
              <a:rPr lang="en-GR" dirty="0"/>
              <a:t>Language issues – difficulties of students and teacher when there is no a common language in the classroom </a:t>
            </a:r>
            <a:br>
              <a:rPr lang="en-GB" dirty="0"/>
            </a:br>
            <a:r>
              <a:rPr lang="en-GR" sz="2200" dirty="0"/>
              <a:t>(e.g. Gorgorio &amp; Planas 20; Planas 2021)</a:t>
            </a:r>
            <a:endParaRPr lang="en-GB" sz="2200" dirty="0"/>
          </a:p>
          <a:p>
            <a:pPr marL="457200" lvl="1" indent="0">
              <a:buNone/>
            </a:pPr>
            <a:endParaRPr lang="en-GR" dirty="0"/>
          </a:p>
          <a:p>
            <a:pPr lvl="1"/>
            <a:r>
              <a:rPr lang="en-GR" dirty="0"/>
              <a:t>Cultural responsive mathematics teaching – multiple dimensions: </a:t>
            </a:r>
            <a:r>
              <a:rPr lang="en-GB" dirty="0"/>
              <a:t>positive mathematics identities; rigor and support; power and participation </a:t>
            </a:r>
            <a:r>
              <a:rPr lang="en-GB" sz="2200" dirty="0"/>
              <a:t>(Zavala &amp; Aguirre 2024) </a:t>
            </a:r>
            <a:endParaRPr lang="en-GB" dirty="0"/>
          </a:p>
          <a:p>
            <a:pPr marL="457200" lvl="1" indent="0">
              <a:buNone/>
            </a:pPr>
            <a:endParaRPr lang="en-GB" dirty="0"/>
          </a:p>
          <a:p>
            <a:pPr lvl="1"/>
            <a:r>
              <a:rPr lang="en-GB" dirty="0"/>
              <a:t>Interdisciplinary teaching (STEAM) – the role of mathematics in interdisciplinary STEM education </a:t>
            </a:r>
            <a:br>
              <a:rPr lang="en-GB" dirty="0"/>
            </a:br>
            <a:r>
              <a:rPr lang="en-GB" sz="2200" dirty="0"/>
              <a:t>(</a:t>
            </a:r>
            <a:r>
              <a:rPr lang="en-GB" sz="2200" dirty="0" err="1"/>
              <a:t>Makonye</a:t>
            </a:r>
            <a:r>
              <a:rPr lang="en-GB" sz="2200" dirty="0"/>
              <a:t> &amp; Moodley 2023)</a:t>
            </a:r>
          </a:p>
          <a:p>
            <a:pPr marL="457200" lvl="1" indent="0">
              <a:buNone/>
            </a:pPr>
            <a:endParaRPr lang="en-GB" dirty="0"/>
          </a:p>
          <a:p>
            <a:pPr lvl="1"/>
            <a:r>
              <a:rPr lang="en-GB" dirty="0"/>
              <a:t>Critical citizenship and socio-ecological awareness - promoting academic excellence and equipping students with values for a sustainable and equitable future </a:t>
            </a:r>
            <a:br>
              <a:rPr lang="en-GB" dirty="0"/>
            </a:br>
            <a:r>
              <a:rPr lang="en-GB" sz="2200" dirty="0"/>
              <a:t>(e.g., Barwell et al., 2022; Valero &amp; </a:t>
            </a:r>
            <a:r>
              <a:rPr lang="en-GB" sz="2200" dirty="0" err="1"/>
              <a:t>Beccuti</a:t>
            </a:r>
            <a:r>
              <a:rPr lang="en-GB" sz="2200" dirty="0"/>
              <a:t>, 2025)</a:t>
            </a:r>
            <a:endParaRPr lang="en-GB" dirty="0"/>
          </a:p>
          <a:p>
            <a:pPr lvl="1"/>
            <a:endParaRPr lang="en-GR" dirty="0"/>
          </a:p>
          <a:p>
            <a:pPr lvl="1"/>
            <a:endParaRPr lang="en-GR" dirty="0"/>
          </a:p>
        </p:txBody>
      </p:sp>
    </p:spTree>
    <p:extLst>
      <p:ext uri="{BB962C8B-B14F-4D97-AF65-F5344CB8AC3E}">
        <p14:creationId xmlns:p14="http://schemas.microsoft.com/office/powerpoint/2010/main" val="2372231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28745-53FF-084F-C2B0-79D91A645BFE}"/>
              </a:ext>
            </a:extLst>
          </p:cNvPr>
          <p:cNvSpPr>
            <a:spLocks noGrp="1"/>
          </p:cNvSpPr>
          <p:nvPr>
            <p:ph type="title"/>
          </p:nvPr>
        </p:nvSpPr>
        <p:spPr>
          <a:xfrm>
            <a:off x="838200" y="147373"/>
            <a:ext cx="10515600" cy="1325563"/>
          </a:xfrm>
        </p:spPr>
        <p:txBody>
          <a:bodyPr>
            <a:normAutofit/>
          </a:bodyPr>
          <a:lstStyle/>
          <a:p>
            <a:pPr algn="ctr"/>
            <a:r>
              <a:rPr lang="en-GR" sz="3200" b="1" dirty="0"/>
              <a:t>Reflecting on this journey about the complexity of mathematics teaching</a:t>
            </a:r>
          </a:p>
        </p:txBody>
      </p:sp>
      <p:sp>
        <p:nvSpPr>
          <p:cNvPr id="3" name="Content Placeholder 2">
            <a:extLst>
              <a:ext uri="{FF2B5EF4-FFF2-40B4-BE49-F238E27FC236}">
                <a16:creationId xmlns:a16="http://schemas.microsoft.com/office/drawing/2014/main" id="{EE0F91C6-4373-4734-0E74-15CE1898A53C}"/>
              </a:ext>
            </a:extLst>
          </p:cNvPr>
          <p:cNvSpPr>
            <a:spLocks noGrp="1"/>
          </p:cNvSpPr>
          <p:nvPr>
            <p:ph idx="1"/>
          </p:nvPr>
        </p:nvSpPr>
        <p:spPr>
          <a:xfrm>
            <a:off x="171450" y="2299996"/>
            <a:ext cx="2628900" cy="2872105"/>
          </a:xfrm>
        </p:spPr>
        <p:txBody>
          <a:bodyPr>
            <a:normAutofit/>
          </a:bodyPr>
          <a:lstStyle/>
          <a:p>
            <a:pPr marL="0" indent="0" algn="ctr">
              <a:buNone/>
            </a:pPr>
            <a:r>
              <a:rPr lang="en-GR" dirty="0"/>
              <a:t>Perspectives have been challenged by colleagues and several questions have been posed</a:t>
            </a:r>
            <a:endParaRPr lang="en-US" dirty="0"/>
          </a:p>
        </p:txBody>
      </p:sp>
      <p:graphicFrame>
        <p:nvGraphicFramePr>
          <p:cNvPr id="5" name="Διάγραμμα 4">
            <a:extLst>
              <a:ext uri="{FF2B5EF4-FFF2-40B4-BE49-F238E27FC236}">
                <a16:creationId xmlns:a16="http://schemas.microsoft.com/office/drawing/2014/main" id="{E6A5FC34-1B17-2AE2-6A2D-F178AAB2E8F2}"/>
              </a:ext>
            </a:extLst>
          </p:cNvPr>
          <p:cNvGraphicFramePr/>
          <p:nvPr>
            <p:extLst>
              <p:ext uri="{D42A27DB-BD31-4B8C-83A1-F6EECF244321}">
                <p14:modId xmlns:p14="http://schemas.microsoft.com/office/powerpoint/2010/main" val="2244174518"/>
              </p:ext>
            </p:extLst>
          </p:nvPr>
        </p:nvGraphicFramePr>
        <p:xfrm>
          <a:off x="2388870" y="947314"/>
          <a:ext cx="9803130" cy="55774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1058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0781C-7CA2-CF54-ABA0-CF954DADAA00}"/>
              </a:ext>
            </a:extLst>
          </p:cNvPr>
          <p:cNvSpPr>
            <a:spLocks noGrp="1"/>
          </p:cNvSpPr>
          <p:nvPr>
            <p:ph type="title"/>
          </p:nvPr>
        </p:nvSpPr>
        <p:spPr>
          <a:xfrm>
            <a:off x="918210" y="2513965"/>
            <a:ext cx="3722370" cy="1325563"/>
          </a:xfrm>
        </p:spPr>
        <p:txBody>
          <a:bodyPr>
            <a:normAutofit fontScale="90000"/>
          </a:bodyPr>
          <a:lstStyle/>
          <a:p>
            <a:pPr algn="ctr"/>
            <a:br>
              <a:rPr lang="en-GR" dirty="0"/>
            </a:br>
            <a:r>
              <a:rPr lang="en-GR" dirty="0"/>
              <a:t>Ways of tackling the complexity of mathematics teaching in mathematics teacher education</a:t>
            </a:r>
            <a:br>
              <a:rPr lang="en-GR" dirty="0"/>
            </a:br>
            <a:endParaRPr lang="en-GR" dirty="0"/>
          </a:p>
        </p:txBody>
      </p:sp>
      <p:graphicFrame>
        <p:nvGraphicFramePr>
          <p:cNvPr id="5" name="Διάγραμμα 4">
            <a:extLst>
              <a:ext uri="{FF2B5EF4-FFF2-40B4-BE49-F238E27FC236}">
                <a16:creationId xmlns:a16="http://schemas.microsoft.com/office/drawing/2014/main" id="{9170ABFC-3D8D-2F2B-7386-ED41929AADD0}"/>
              </a:ext>
            </a:extLst>
          </p:cNvPr>
          <p:cNvGraphicFramePr/>
          <p:nvPr>
            <p:extLst>
              <p:ext uri="{D42A27DB-BD31-4B8C-83A1-F6EECF244321}">
                <p14:modId xmlns:p14="http://schemas.microsoft.com/office/powerpoint/2010/main" val="3350267108"/>
              </p:ext>
            </p:extLst>
          </p:nvPr>
        </p:nvGraphicFramePr>
        <p:xfrm>
          <a:off x="2560320" y="388620"/>
          <a:ext cx="9772650" cy="5573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7969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Arc 16">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5BC9BF4-17A3-FB5C-3D18-9755AE81AA6D}"/>
              </a:ext>
            </a:extLst>
          </p:cNvPr>
          <p:cNvSpPr txBox="1"/>
          <p:nvPr/>
        </p:nvSpPr>
        <p:spPr>
          <a:xfrm>
            <a:off x="4038600" y="1939159"/>
            <a:ext cx="7644627" cy="2751086"/>
          </a:xfrm>
          <a:prstGeom prst="rect">
            <a:avLst/>
          </a:prstGeom>
        </p:spPr>
        <p:txBody>
          <a:bodyPr vert="horz" lIns="91440" tIns="45720" rIns="91440" bIns="45720" rtlCol="0" anchor="b">
            <a:normAutofit/>
          </a:bodyPr>
          <a:lstStyle/>
          <a:p>
            <a:pPr algn="r">
              <a:lnSpc>
                <a:spcPct val="90000"/>
              </a:lnSpc>
              <a:spcBef>
                <a:spcPct val="0"/>
              </a:spcBef>
              <a:spcAft>
                <a:spcPts val="600"/>
              </a:spcAft>
            </a:pPr>
            <a:r>
              <a:rPr lang="en-US" sz="6000" b="1" kern="1200" dirty="0">
                <a:solidFill>
                  <a:schemeClr val="tx1"/>
                </a:solidFill>
                <a:latin typeface="+mj-lt"/>
                <a:ea typeface="+mj-ea"/>
                <a:cs typeface="+mj-cs"/>
              </a:rPr>
              <a:t>Example 1: </a:t>
            </a:r>
          </a:p>
          <a:p>
            <a:pPr algn="r">
              <a:lnSpc>
                <a:spcPct val="90000"/>
              </a:lnSpc>
              <a:spcBef>
                <a:spcPct val="0"/>
              </a:spcBef>
              <a:spcAft>
                <a:spcPts val="600"/>
              </a:spcAft>
            </a:pPr>
            <a:r>
              <a:rPr lang="en-US" sz="6000" kern="1200" dirty="0">
                <a:solidFill>
                  <a:schemeClr val="tx1"/>
                </a:solidFill>
                <a:latin typeface="+mj-lt"/>
                <a:ea typeface="+mj-ea"/>
                <a:cs typeface="+mj-cs"/>
              </a:rPr>
              <a:t>Research and practice informed approaches</a:t>
            </a:r>
          </a:p>
        </p:txBody>
      </p:sp>
    </p:spTree>
    <p:extLst>
      <p:ext uri="{BB962C8B-B14F-4D97-AF65-F5344CB8AC3E}">
        <p14:creationId xmlns:p14="http://schemas.microsoft.com/office/powerpoint/2010/main" val="1031895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10709</TotalTime>
  <Words>5686</Words>
  <Application>Microsoft Macintosh PowerPoint</Application>
  <PresentationFormat>Widescreen</PresentationFormat>
  <Paragraphs>377</Paragraphs>
  <Slides>45</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Aptos</vt:lpstr>
      <vt:lpstr>Aptos Display</vt:lpstr>
      <vt:lpstr>Arial</vt:lpstr>
      <vt:lpstr>Calibri</vt:lpstr>
      <vt:lpstr>Cambria Math</vt:lpstr>
      <vt:lpstr>Times New Roman</vt:lpstr>
      <vt:lpstr>Office Theme</vt:lpstr>
      <vt:lpstr>Considering the complexity of the practice of mathematics teaching in teacher education</vt:lpstr>
      <vt:lpstr>The structure of the presentation</vt:lpstr>
      <vt:lpstr> Research on mathematics teaching and its complexity – A historical journey </vt:lpstr>
      <vt:lpstr>Research on mathematics teaching and its complexity-  A historical journey </vt:lpstr>
      <vt:lpstr>Research on mathematics teaching and its complexity- A historical journey </vt:lpstr>
      <vt:lpstr>Research on mathematics teaching and its complexity- A historical journey </vt:lpstr>
      <vt:lpstr>Reflecting on this journey about the complexity of mathematics teaching</vt:lpstr>
      <vt:lpstr> Ways of tackling the complexity of mathematics teaching in mathematics teacher education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Interrelations of different layers of practice (classroom, working with teachers, didacticians/researchers)</vt:lpstr>
      <vt:lpstr>How mathematics teaching complexity has been addressed in the teacher education? papers of WG1  -  Teaching practice at school level</vt:lpstr>
      <vt:lpstr>How mathematics teaching complexity has been addressed in the teacher education? papers of WG1  - Teacher education </vt:lpstr>
      <vt:lpstr>How mathematics teaching complexity has been addressed in the teacher education? papers of WG1  </vt:lpstr>
      <vt:lpstr>Further development in the relationship between teaching practice and teacher education</vt:lpstr>
      <vt:lpstr>Closing</vt:lpstr>
      <vt:lpstr>Thank you</vt:lpstr>
      <vt:lpstr>References</vt:lpstr>
      <vt:lpstr>References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Despoina Potari</dc:creator>
  <cp:lastModifiedBy>Despoina Potari</cp:lastModifiedBy>
  <cp:revision>163</cp:revision>
  <dcterms:created xsi:type="dcterms:W3CDTF">2026-01-25T08:59:50Z</dcterms:created>
  <dcterms:modified xsi:type="dcterms:W3CDTF">2026-05-05T21:06:14Z</dcterms:modified>
</cp:coreProperties>
</file>